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59" r:id="rId4"/>
    <p:sldId id="264" r:id="rId5"/>
    <p:sldId id="260" r:id="rId6"/>
    <p:sldId id="261" r:id="rId7"/>
    <p:sldId id="263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80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9" r:id="rId30"/>
    <p:sldId id="294" r:id="rId31"/>
    <p:sldId id="287" r:id="rId32"/>
    <p:sldId id="288" r:id="rId33"/>
    <p:sldId id="290" r:id="rId34"/>
    <p:sldId id="291" r:id="rId35"/>
    <p:sldId id="292" r:id="rId36"/>
    <p:sldId id="293" r:id="rId37"/>
    <p:sldId id="296" r:id="rId38"/>
    <p:sldId id="295" r:id="rId39"/>
    <p:sldId id="303" r:id="rId40"/>
    <p:sldId id="297" r:id="rId41"/>
    <p:sldId id="299" r:id="rId42"/>
    <p:sldId id="302" r:id="rId43"/>
    <p:sldId id="300" r:id="rId44"/>
    <p:sldId id="301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B993BE-0026-5241-8BE6-D0C90EF71D3C}">
          <p14:sldIdLst>
            <p14:sldId id="256"/>
            <p14:sldId id="257"/>
            <p14:sldId id="259"/>
            <p14:sldId id="264"/>
            <p14:sldId id="260"/>
            <p14:sldId id="261"/>
            <p14:sldId id="263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80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9"/>
            <p14:sldId id="294"/>
            <p14:sldId id="287"/>
            <p14:sldId id="288"/>
            <p14:sldId id="290"/>
            <p14:sldId id="291"/>
            <p14:sldId id="292"/>
            <p14:sldId id="293"/>
            <p14:sldId id="296"/>
            <p14:sldId id="295"/>
            <p14:sldId id="303"/>
            <p14:sldId id="297"/>
            <p14:sldId id="299"/>
            <p14:sldId id="302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8"/>
    <a:srgbClr val="EE6D0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70"/>
    <p:restoredTop sz="95840"/>
  </p:normalViewPr>
  <p:slideViewPr>
    <p:cSldViewPr snapToGrid="0" snapToObjects="1">
      <p:cViewPr varScale="1">
        <p:scale>
          <a:sx n="83" d="100"/>
          <a:sy n="83" d="100"/>
        </p:scale>
        <p:origin x="216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7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5A7F44-9137-E04C-BBD8-DFA9A1640E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FAFAFA-14CA-0846-AF23-8428432CC5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6483F-83C5-9B45-837A-692CBEFE7EE0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E1BECE-AC0C-3949-A958-385B32B0DA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6863C6-AAEA-CB4B-808A-37EB83A88F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3CB51-DC75-5944-B288-0D141ADE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10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8814687B-510C-A845-BA28-11A2B36A5975}" type="datetimeFigureOut">
              <a:rPr kumimoji="1" lang="zh-CN" altLang="en-US" smtClean="0"/>
              <a:pPr/>
              <a:t>2024/9/27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E43088C8-154C-AD4B-B516-7BEA0DF68BC4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9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36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821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004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720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91B1F"/>
                </a:solidFill>
                <a:effectLst/>
                <a:latin typeface="-apple-system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007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608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0.025%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dirty="0">
                    <a:solidFill>
                      <a:srgbClr val="000404"/>
                    </a:solidFill>
                    <a:latin typeface="Cambria Math" panose="02040503050406030204" pitchFamily="18" charset="0"/>
                  </a:rPr>
                  <a:t>0.025%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237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48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11429516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59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24332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508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2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343216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8229251" y="1371563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9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352658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248135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9143613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948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74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51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FA22F586-460C-A242-A9BB-24686371F04C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619EE876-46BE-BF4B-B272-41FC243F426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228198" y="380743"/>
            <a:ext cx="11659401" cy="80007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lvl="0" defTabSz="914378" latinLnBrk="0">
              <a:lnSpc>
                <a:spcPct val="90000"/>
              </a:lnSpc>
              <a:buNone/>
            </a:pPr>
            <a:r>
              <a:rPr lang="en-GB" altLang="x-none" noProof="0" dirty="0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6812" y="1371563"/>
            <a:ext cx="11430786" cy="533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 dirty="0"/>
              <a:t>Edit Master text styles</a:t>
            </a:r>
          </a:p>
          <a:p>
            <a:pPr lvl="1"/>
            <a:r>
              <a:rPr lang="en-GB" altLang="x-none" noProof="0" dirty="0"/>
              <a:t>Second level</a:t>
            </a:r>
          </a:p>
          <a:p>
            <a:pPr lvl="2"/>
            <a:r>
              <a:rPr lang="en-GB" altLang="x-none" noProof="0" dirty="0"/>
              <a:t>Third level</a:t>
            </a:r>
          </a:p>
          <a:p>
            <a:pPr lvl="3"/>
            <a:r>
              <a:rPr lang="en-GB" altLang="x-none" noProof="0" dirty="0"/>
              <a:t>Fourth level</a:t>
            </a:r>
          </a:p>
          <a:p>
            <a:pPr lvl="4"/>
            <a:r>
              <a:rPr lang="en-GB" altLang="x-none" noProof="0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859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3386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8323" y="30479"/>
            <a:ext cx="1142952" cy="171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2" b="1">
                <a:solidFill>
                  <a:schemeClr val="bg1"/>
                </a:solidFill>
                <a:latin typeface="+mn-lt"/>
              </a:defRPr>
            </a:lvl1pPr>
          </a:lstStyle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组合 120">
            <a:extLst>
              <a:ext uri="{FF2B5EF4-FFF2-40B4-BE49-F238E27FC236}">
                <a16:creationId xmlns:a16="http://schemas.microsoft.com/office/drawing/2014/main" id="{586148F7-5FE4-C144-758F-3391E6969BA6}"/>
              </a:ext>
            </a:extLst>
          </p:cNvPr>
          <p:cNvGrpSpPr/>
          <p:nvPr userDrawn="1"/>
        </p:nvGrpSpPr>
        <p:grpSpPr>
          <a:xfrm>
            <a:off x="10563548" y="244155"/>
            <a:ext cx="1512002" cy="444892"/>
            <a:chOff x="9556201" y="498129"/>
            <a:chExt cx="1993881" cy="586680"/>
          </a:xfrm>
        </p:grpSpPr>
        <p:grpSp>
          <p:nvGrpSpPr>
            <p:cNvPr id="4" name="组合 121">
              <a:extLst>
                <a:ext uri="{FF2B5EF4-FFF2-40B4-BE49-F238E27FC236}">
                  <a16:creationId xmlns:a16="http://schemas.microsoft.com/office/drawing/2014/main" id="{ACF8AF8F-3D3B-F290-7762-A47B22965C4B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86E150C1-338D-BDA8-5CD6-CEDBD98A0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BBA3195A-CC71-E2D3-B1D8-F450F6882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3803CCA4-0ACB-50EA-C7B9-9CC6AA8CC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3DB3342C-A2A2-4B71-17C5-2BA9BB481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2A0FD203-DE6B-4771-00E5-4565DC722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7892FE72-A25F-A3CA-4365-DDA8BA4E4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0D0C0BCC-2A52-6A8A-7104-30D57C214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F6073216-E6E1-0A4A-ECB1-DD2F73518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0B26FE7C-54F9-7DB3-613B-5ADD950D3B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CB028764-1F32-2D9C-D305-208197B03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372E81BE-08B6-352D-7E30-86FD8F740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28D59E7B-97D9-7283-D080-29681B8C8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6" name="Freeform 32">
                <a:extLst>
                  <a:ext uri="{FF2B5EF4-FFF2-40B4-BE49-F238E27FC236}">
                    <a16:creationId xmlns:a16="http://schemas.microsoft.com/office/drawing/2014/main" id="{75CA23EB-7190-EDEA-9F68-2EE6F46E5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44FF55B6-0F0C-3C94-3ACB-74644AFA2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8" name="Freeform 34">
                <a:extLst>
                  <a:ext uri="{FF2B5EF4-FFF2-40B4-BE49-F238E27FC236}">
                    <a16:creationId xmlns:a16="http://schemas.microsoft.com/office/drawing/2014/main" id="{5E168A55-3E10-13A6-A3E1-4D3C6BFF5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F5368DD4-E213-3519-3D9C-BADADC8E3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5" name="组合 122">
              <a:extLst>
                <a:ext uri="{FF2B5EF4-FFF2-40B4-BE49-F238E27FC236}">
                  <a16:creationId xmlns:a16="http://schemas.microsoft.com/office/drawing/2014/main" id="{B26920DA-A1AF-C7E9-4117-36EBC4D49733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03FD47D3-5ECF-1D9D-8D19-6DD375F2A3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3D9B0FF-A6F3-7C77-18A3-B36ECFE6B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08F3299-6463-5B15-05F7-931BF99E7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F626618E-3B5B-0D9B-09F8-E4BA0F5B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0E148923-8BCE-2F12-06AB-54FB8CC5C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26F58433-9C34-BB83-2C76-97BB0D72B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EF07E22A-138B-9638-3AFA-081A23932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9" name="Freeform 16">
                <a:extLst>
                  <a:ext uri="{FF2B5EF4-FFF2-40B4-BE49-F238E27FC236}">
                    <a16:creationId xmlns:a16="http://schemas.microsoft.com/office/drawing/2014/main" id="{DECA07C0-625D-B400-D290-AFE08D10E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78651B64-8ECC-80DA-5083-59983DDF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BF6901D7-3A18-2D46-58CF-04C9D9324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2" name="Freeform 28">
                <a:extLst>
                  <a:ext uri="{FF2B5EF4-FFF2-40B4-BE49-F238E27FC236}">
                    <a16:creationId xmlns:a16="http://schemas.microsoft.com/office/drawing/2014/main" id="{F98F4CA2-D637-6ACA-14E7-EA5B416BF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B50B9D27-9E48-6CBA-5435-263759136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" name="组合 123">
              <a:extLst>
                <a:ext uri="{FF2B5EF4-FFF2-40B4-BE49-F238E27FC236}">
                  <a16:creationId xmlns:a16="http://schemas.microsoft.com/office/drawing/2014/main" id="{D23914BA-30DD-101C-99F0-1BF95A259BA8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1F8328D-C50C-827A-1CA1-10D32B331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" name="Freeform 42">
                <a:extLst>
                  <a:ext uri="{FF2B5EF4-FFF2-40B4-BE49-F238E27FC236}">
                    <a16:creationId xmlns:a16="http://schemas.microsoft.com/office/drawing/2014/main" id="{5B0E3BCC-CFB4-98F5-78CA-A899B95F68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" name="Freeform 43">
                <a:extLst>
                  <a:ext uri="{FF2B5EF4-FFF2-40B4-BE49-F238E27FC236}">
                    <a16:creationId xmlns:a16="http://schemas.microsoft.com/office/drawing/2014/main" id="{C0E8D53F-ADC6-65B3-F525-253B98B76F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C99595F2-0970-B536-108F-9E6E9BB8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" name="Freeform 45">
                <a:extLst>
                  <a:ext uri="{FF2B5EF4-FFF2-40B4-BE49-F238E27FC236}">
                    <a16:creationId xmlns:a16="http://schemas.microsoft.com/office/drawing/2014/main" id="{9B5F05A8-DE2C-3B7B-A8BF-9FF57812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" name="Freeform 46">
                <a:extLst>
                  <a:ext uri="{FF2B5EF4-FFF2-40B4-BE49-F238E27FC236}">
                    <a16:creationId xmlns:a16="http://schemas.microsoft.com/office/drawing/2014/main" id="{DD2227AA-B7F7-536E-4357-32404BA13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" name="Freeform 47">
                <a:extLst>
                  <a:ext uri="{FF2B5EF4-FFF2-40B4-BE49-F238E27FC236}">
                    <a16:creationId xmlns:a16="http://schemas.microsoft.com/office/drawing/2014/main" id="{947B16A9-4F06-9623-8CA8-ACCDFDD09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670DE2D-642D-2F30-EFA7-919A200F8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" name="Freeform 49">
                <a:extLst>
                  <a:ext uri="{FF2B5EF4-FFF2-40B4-BE49-F238E27FC236}">
                    <a16:creationId xmlns:a16="http://schemas.microsoft.com/office/drawing/2014/main" id="{E6DCF729-500C-6CFB-D20F-F351B648F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B9E246EA-8C9D-E897-DF44-EE1140DDAF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9" name="Freeform 51">
                <a:extLst>
                  <a:ext uri="{FF2B5EF4-FFF2-40B4-BE49-F238E27FC236}">
                    <a16:creationId xmlns:a16="http://schemas.microsoft.com/office/drawing/2014/main" id="{5315F532-AA4A-4BE6-10FF-DC7C093C9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0" name="Freeform 52">
                <a:extLst>
                  <a:ext uri="{FF2B5EF4-FFF2-40B4-BE49-F238E27FC236}">
                    <a16:creationId xmlns:a16="http://schemas.microsoft.com/office/drawing/2014/main" id="{6265305C-88CC-5B72-632B-FF481E532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1" name="Freeform 53">
                <a:extLst>
                  <a:ext uri="{FF2B5EF4-FFF2-40B4-BE49-F238E27FC236}">
                    <a16:creationId xmlns:a16="http://schemas.microsoft.com/office/drawing/2014/main" id="{29416A97-1CB0-37E1-AA27-B76B528799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2" name="Freeform 54">
                <a:extLst>
                  <a:ext uri="{FF2B5EF4-FFF2-40B4-BE49-F238E27FC236}">
                    <a16:creationId xmlns:a16="http://schemas.microsoft.com/office/drawing/2014/main" id="{BF25565F-F3D8-D50D-AF8E-9507E886C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3" name="Freeform 55">
                <a:extLst>
                  <a:ext uri="{FF2B5EF4-FFF2-40B4-BE49-F238E27FC236}">
                    <a16:creationId xmlns:a16="http://schemas.microsoft.com/office/drawing/2014/main" id="{38F6D1C2-714D-0C4A-BF93-71C9574CD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4" name="Freeform 56">
                <a:extLst>
                  <a:ext uri="{FF2B5EF4-FFF2-40B4-BE49-F238E27FC236}">
                    <a16:creationId xmlns:a16="http://schemas.microsoft.com/office/drawing/2014/main" id="{F2BCD70C-3470-FB43-98C3-9FEE73025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5" name="Freeform 57">
                <a:extLst>
                  <a:ext uri="{FF2B5EF4-FFF2-40B4-BE49-F238E27FC236}">
                    <a16:creationId xmlns:a16="http://schemas.microsoft.com/office/drawing/2014/main" id="{3E4A4596-99D9-1313-1F14-53E23175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6" name="Freeform 58">
                <a:extLst>
                  <a:ext uri="{FF2B5EF4-FFF2-40B4-BE49-F238E27FC236}">
                    <a16:creationId xmlns:a16="http://schemas.microsoft.com/office/drawing/2014/main" id="{8FC81763-384D-4DFE-0B2F-D353A0DA7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7" name="Freeform 59">
                <a:extLst>
                  <a:ext uri="{FF2B5EF4-FFF2-40B4-BE49-F238E27FC236}">
                    <a16:creationId xmlns:a16="http://schemas.microsoft.com/office/drawing/2014/main" id="{97B8137C-C564-1207-692E-58E913D4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8" name="Freeform 60">
                <a:extLst>
                  <a:ext uri="{FF2B5EF4-FFF2-40B4-BE49-F238E27FC236}">
                    <a16:creationId xmlns:a16="http://schemas.microsoft.com/office/drawing/2014/main" id="{F1DF2144-0076-EA4D-6BB2-C00F490A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9" name="Freeform 61">
                <a:extLst>
                  <a:ext uri="{FF2B5EF4-FFF2-40B4-BE49-F238E27FC236}">
                    <a16:creationId xmlns:a16="http://schemas.microsoft.com/office/drawing/2014/main" id="{E0E8485B-56B0-B726-D9E3-72306B158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A98639ED-90D5-14B8-38B4-835165238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1" name="Freeform 71">
                <a:extLst>
                  <a:ext uri="{FF2B5EF4-FFF2-40B4-BE49-F238E27FC236}">
                    <a16:creationId xmlns:a16="http://schemas.microsoft.com/office/drawing/2014/main" id="{59A551E4-BE4A-AD60-4945-251258558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33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altLang="x-none" sz="381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83849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6pPr>
      <a:lvl7pPr marL="967698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7pPr>
      <a:lvl8pPr marL="1451546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8pPr>
      <a:lvl9pPr marL="1935395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9pPr>
    </p:titleStyle>
    <p:bodyStyle>
      <a:lvl1pPr marL="362887" indent="-362887" algn="l" rtl="0" eaLnBrk="1" fontAlgn="base" hangingPunct="1">
        <a:spcBef>
          <a:spcPts val="635"/>
        </a:spcBef>
        <a:spcAft>
          <a:spcPct val="0"/>
        </a:spcAft>
        <a:buSzPct val="75000"/>
        <a:buFont typeface="Wingdings 3" panose="05040102010807070707" pitchFamily="18" charset="2"/>
        <a:buChar char=""/>
        <a:defRPr sz="254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86254" indent="-302405" algn="l" rtl="0" eaLnBrk="1" fontAlgn="base" hangingPunct="1">
        <a:spcBef>
          <a:spcPts val="635"/>
        </a:spcBef>
        <a:spcAft>
          <a:spcPct val="0"/>
        </a:spcAft>
        <a:buClr>
          <a:srgbClr val="BB0027"/>
        </a:buClr>
        <a:buSzPct val="75000"/>
        <a:buFont typeface="Wingdings 3" panose="05040102010807070707" pitchFamily="18" charset="2"/>
        <a:buChar char=""/>
        <a:defRPr sz="2117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1270103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905" i="1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753952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0"/>
        <a:buChar char="•"/>
        <a:defRPr sz="1693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177319" indent="-241924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482" i="1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661168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3145017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628866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4112715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49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698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6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395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4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09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41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79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ruosongwang@pku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42BF9-21D8-3740-8BC2-5D07FA554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416" y="1187425"/>
            <a:ext cx="11285166" cy="208041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信息学中的概率统计</a:t>
            </a:r>
            <a:endParaRPr lang="en-US" altLang="x-none" sz="5000" dirty="0">
              <a:cs typeface="Calibri Ligh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E273E2-7DE5-9747-84C9-551EDA226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1836" y="3429000"/>
            <a:ext cx="6168326" cy="2080418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王若松</a:t>
            </a:r>
            <a:endParaRPr kumimoji="1" lang="en-US" altLang="zh-CN" sz="36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76EF40-E4F3-A941-951B-E27668D59F38}"/>
              </a:ext>
            </a:extLst>
          </p:cNvPr>
          <p:cNvSpPr/>
          <p:nvPr/>
        </p:nvSpPr>
        <p:spPr>
          <a:xfrm>
            <a:off x="2065603" y="4630366"/>
            <a:ext cx="8060793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kumimoji="1" lang="en-US" sz="2400" dirty="0" err="1">
                <a:solidFill>
                  <a:srgbClr val="000000"/>
                </a:solidFill>
                <a:ea typeface="+mn-lt"/>
                <a:cs typeface="+mn-lt"/>
              </a:rPr>
              <a:t>前沿计算研究中心</a:t>
            </a:r>
            <a:endParaRPr kumimoji="1"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kumimoji="1" lang="zh-CN" altLang="en-US" sz="2400" dirty="0">
                <a:solidFill>
                  <a:srgbClr val="000000"/>
                </a:solidFill>
                <a:ea typeface="+mn-lt"/>
                <a:cs typeface="+mn-lt"/>
              </a:rPr>
              <a:t>北京大学</a:t>
            </a:r>
            <a:endParaRPr lang="en-US" altLang="zh-CN" sz="2400" dirty="0">
              <a:cs typeface="Helvetica"/>
            </a:endParaRPr>
          </a:p>
          <a:p>
            <a:pPr algn="ctr"/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0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742F-1F0C-30EF-9565-EA79BE68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随机事件和样本空间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B5620F-F062-8CEE-B317-2A88A2A74E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随机事件</a:t>
                </a:r>
                <a:r>
                  <a:rPr lang="zh-CN" altLang="en-US" b="1" dirty="0"/>
                  <a:t>（事件）</a:t>
                </a:r>
                <a:r>
                  <a:rPr lang="zh-CN" altLang="en-US" dirty="0"/>
                  <a:t>：样本空间的子集，样本点的集合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掷硬币：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正面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反面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正面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勺园餐厅一天用餐的人数：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={0,1,2,..,}</m:t>
                    </m:r>
                  </m:oMath>
                </a14:m>
                <a:r>
                  <a:rPr lang="en-US" dirty="0"/>
                  <a:t> 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用餐人数为奇数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zh-CN" altLang="en-US" dirty="0"/>
                  <a:t>对电子产品测试输入电压：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0, 220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输入电压不超过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测量误差</a:t>
                </a:r>
                <a:r>
                  <a:rPr lang="zh-CN" altLang="en-US" dirty="0"/>
                  <a:t>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−10, 10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dirty="0" err="1"/>
                  <a:t>事件</a:t>
                </a:r>
                <a:r>
                  <a:rPr lang="en-US" b="1" dirty="0" err="1"/>
                  <a:t>发生</a:t>
                </a:r>
                <a:r>
                  <a:rPr lang="zh-CN" altLang="en-US" dirty="0"/>
                  <a:t>：事件中的某个样本点出现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B5620F-F062-8CEE-B317-2A88A2A74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1EC86-3E20-0622-05E5-592AE2F1B4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63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C051A-A26B-C33F-1481-7D90D15B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BF1A-3153-7A33-DDDE-2AB42B96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随机事件和样本空间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ED1A0-CCF8-90D6-A072-921F65A46A8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随机事件</a:t>
                </a:r>
                <a:r>
                  <a:rPr lang="zh-CN" altLang="en-US" b="1" dirty="0"/>
                  <a:t>（事件）</a:t>
                </a:r>
                <a:r>
                  <a:rPr lang="zh-CN" altLang="en-US" dirty="0"/>
                  <a:t>：样本空间的子集，样本点的集合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基本事件</a:t>
                </a:r>
                <a:r>
                  <a:rPr lang="zh-CN" altLang="en-US" dirty="0"/>
                  <a:t>：仅包含单个样本点的集合</a:t>
                </a:r>
                <a:endParaRPr lang="en-US" altLang="zh-CN" dirty="0"/>
              </a:p>
              <a:p>
                <a:r>
                  <a:rPr lang="zh-CN" altLang="en-US" b="1" dirty="0"/>
                  <a:t>必然事件</a:t>
                </a:r>
                <a:r>
                  <a:rPr lang="zh-CN" altLang="en-US" dirty="0"/>
                  <a:t>：样本空间本身</a:t>
                </a:r>
                <a:endParaRPr lang="en-US" altLang="zh-CN" dirty="0"/>
              </a:p>
              <a:p>
                <a:r>
                  <a:rPr lang="zh-CN" altLang="en-US" b="1" dirty="0"/>
                  <a:t>不可能事件</a:t>
                </a:r>
                <a:r>
                  <a:rPr lang="zh-CN" altLang="en-US" dirty="0"/>
                  <a:t>：空集</a:t>
                </a:r>
                <a:endParaRPr lang="en-US" altLang="zh-CN" dirty="0"/>
              </a:p>
              <a:p>
                <a:endParaRPr lang="en-US" b="0" dirty="0"/>
              </a:p>
              <a:p>
                <a:r>
                  <a:rPr lang="zh-CN" altLang="en-US" dirty="0"/>
                  <a:t>掷硬币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必然事件</m:t>
                    </m:r>
                  </m:oMath>
                </a14:m>
                <a:r>
                  <a:rPr lang="zh-CN" altLang="en-US" dirty="0"/>
                  <a:t>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正面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反面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 err="1"/>
                  <a:t>基本事件</a:t>
                </a:r>
                <a:r>
                  <a:rPr lang="zh-CN" altLang="en-US" b="0" dirty="0"/>
                  <a:t>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正面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反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面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 err="1"/>
                  <a:t>不可能事件</a:t>
                </a:r>
                <a:r>
                  <a:rPr lang="zh-CN" altLang="en-US" b="0" dirty="0"/>
                  <a:t>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b="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ED1A0-CCF8-90D6-A072-921F65A46A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E9B43-7904-DDEF-88DD-89B9A3D109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77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8BB2-1018-0CBD-9095-25E620C10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随机事件和样本空间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633C0-4E7B-5444-3022-3D1BA491F39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sz="2800" dirty="0"/>
                  <a:t>事件的关系</a:t>
                </a:r>
                <a:r>
                  <a:rPr lang="zh-CN" altLang="en-US" sz="2800" dirty="0"/>
                  <a:t>：包含、相等、互不相容</a:t>
                </a:r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</a:rPr>
                  <a:t>：事件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</a:rPr>
                  <a:t>发生时事件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也发生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</a:rPr>
                  <a:t>：</a:t>
                </a:r>
                <a:r>
                  <a:rPr lang="zh-CN" altLang="en-US" sz="2800" dirty="0">
                    <a:solidFill>
                      <a:srgbClr val="000404"/>
                    </a:solidFill>
                  </a:rPr>
                  <a:t>同时有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和</a:t>
                </a:r>
                <a:r>
                  <a:rPr lang="en-US" altLang="zh-CN" sz="280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r>
                  <a:rPr lang="zh-CN" altLang="en-US" sz="2800" b="0" dirty="0">
                    <a:solidFill>
                      <a:srgbClr val="000404"/>
                    </a:solidFill>
                  </a:rPr>
                  <a:t>事件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与</a:t>
                </a:r>
                <a:r>
                  <a:rPr lang="zh-CN" altLang="en-US" sz="2800" dirty="0">
                    <a:solidFill>
                      <a:srgbClr val="000404"/>
                    </a:solidFill>
                  </a:rPr>
                  <a:t>事件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/>
                  <a:t>互不相容：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/>
                  <a:t>没有相同的样本点</a:t>
                </a:r>
                <a:endParaRPr lang="en-US" sz="2800" dirty="0"/>
              </a:p>
              <a:p>
                <a:endParaRPr lang="en-US" sz="2800" dirty="0"/>
              </a:p>
              <a:p>
                <a:r>
                  <a:rPr lang="zh-CN" altLang="en-US" sz="2800" dirty="0"/>
                  <a:t>投骰子</a:t>
                </a:r>
                <a:endParaRPr lang="en-US" altLang="zh-CN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出现</m:t>
                        </m:r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4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点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点</m:t>
                        </m:r>
                        <m:r>
                          <a:rPr lang="zh-CN" altLang="en-US" sz="240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数</m:t>
                        </m:r>
                        <m:r>
                          <a:rPr lang="zh-CN" altLang="en-US" sz="24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为</m:t>
                        </m:r>
                        <m:r>
                          <a:rPr lang="zh-CN" altLang="en-US" sz="240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偶数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点数为奇数</m:t>
                        </m:r>
                      </m:e>
                    </m:d>
                  </m:oMath>
                </a14:m>
                <a:endParaRPr lang="en-US" altLang="zh-CN" sz="2400" b="0" dirty="0">
                  <a:solidFill>
                    <a:srgbClr val="000404"/>
                  </a:solidFill>
                </a:endParaRPr>
              </a:p>
              <a:p>
                <a:pPr lvl="1"/>
                <a:r>
                  <a:rPr lang="zh-CN" altLang="en-US" sz="2400" dirty="0">
                    <a:solidFill>
                      <a:srgbClr val="000404"/>
                    </a:solidFill>
                  </a:rPr>
                  <a:t>则有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40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400" b="0" dirty="0">
                    <a:solidFill>
                      <a:srgbClr val="000404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b="0" dirty="0">
                    <a:solidFill>
                      <a:srgbClr val="000404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>
                    <a:solidFill>
                      <a:srgbClr val="000404"/>
                    </a:solidFill>
                  </a:rPr>
                  <a:t>互不</a:t>
                </a:r>
                <a:r>
                  <a:rPr lang="zh-CN" altLang="en-US" sz="2400" dirty="0"/>
                  <a:t>相容</a:t>
                </a:r>
                <a:endParaRPr lang="en-US" altLang="zh-CN" sz="2400" b="0" dirty="0">
                  <a:solidFill>
                    <a:srgbClr val="000404"/>
                  </a:solidFill>
                </a:endParaRPr>
              </a:p>
              <a:p>
                <a:endParaRPr lang="en-US" altLang="zh-CN" sz="2823" dirty="0">
                  <a:solidFill>
                    <a:srgbClr val="000404"/>
                  </a:solidFill>
                </a:endParaRPr>
              </a:p>
              <a:p>
                <a:r>
                  <a:rPr lang="zh-CN" altLang="en-US" sz="2800" b="0" dirty="0">
                    <a:solidFill>
                      <a:srgbClr val="000404"/>
                    </a:solidFill>
                  </a:rPr>
                  <a:t>对于任何事件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，有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∅⊂</m:t>
                    </m:r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800" dirty="0">
                  <a:solidFill>
                    <a:srgbClr val="000404"/>
                  </a:solidFill>
                </a:endParaRPr>
              </a:p>
              <a:p>
                <a:endParaRPr lang="en-US" sz="2377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633C0-4E7B-5444-3022-3D1BA491F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ADA96-62B5-9F7D-2030-73496EFF1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12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40273F-D91B-BFDA-5DC2-C723F1D69CAB}"/>
              </a:ext>
            </a:extLst>
          </p:cNvPr>
          <p:cNvGrpSpPr/>
          <p:nvPr/>
        </p:nvGrpSpPr>
        <p:grpSpPr>
          <a:xfrm>
            <a:off x="8623233" y="1359640"/>
            <a:ext cx="2009702" cy="1444489"/>
            <a:chOff x="1716258" y="4353951"/>
            <a:chExt cx="2525151" cy="20046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81E96B-770C-9F81-290D-696FFD6C863A}"/>
                </a:ext>
              </a:extLst>
            </p:cNvPr>
            <p:cNvSpPr/>
            <p:nvPr/>
          </p:nvSpPr>
          <p:spPr>
            <a:xfrm>
              <a:off x="1716258" y="4353951"/>
              <a:ext cx="2525151" cy="2004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42C5A28-B531-ED8E-2E79-B604ACD081D3}"/>
                </a:ext>
              </a:extLst>
            </p:cNvPr>
            <p:cNvSpPr/>
            <p:nvPr/>
          </p:nvSpPr>
          <p:spPr>
            <a:xfrm>
              <a:off x="1930790" y="4526280"/>
              <a:ext cx="2096086" cy="165998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C12CBF-17EE-FE1C-0933-FD3A3995B542}"/>
                </a:ext>
              </a:extLst>
            </p:cNvPr>
            <p:cNvSpPr/>
            <p:nvPr/>
          </p:nvSpPr>
          <p:spPr>
            <a:xfrm>
              <a:off x="2118360" y="4768361"/>
              <a:ext cx="1278988" cy="11758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CN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301209-611A-7AED-CB10-6F1160BC6F1B}"/>
                </a:ext>
              </a:extLst>
            </p:cNvPr>
            <p:cNvSpPr txBox="1"/>
            <p:nvPr/>
          </p:nvSpPr>
          <p:spPr>
            <a:xfrm>
              <a:off x="3408138" y="512544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en-CN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22063-1B6F-3BD0-7E00-7F041AF4FB84}"/>
                </a:ext>
              </a:extLst>
            </p:cNvPr>
            <p:cNvSpPr txBox="1"/>
            <p:nvPr/>
          </p:nvSpPr>
          <p:spPr>
            <a:xfrm>
              <a:off x="3815622" y="4369812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en-CN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91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C0C6F-589D-AA8B-CBD0-53FB7E0D3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3761-BF10-C568-8E97-18B7C29E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随机事件和样本空间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42214-7F68-3AA1-76FD-C76DCE4DDC3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事件的运算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事件的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并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至少一个发生，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800" dirty="0"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事件的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交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同时发生，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zh-CN" altLang="en-CN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也记作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altLang="zh-CN" sz="2800" dirty="0"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事件的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差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：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发生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不发生，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800" b="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对立（互补）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事件：</a:t>
                </a:r>
                <a:r>
                  <a:rPr lang="en-US" altLang="zh-CN" sz="2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800" b="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endParaRPr lang="en-US" sz="2377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42214-7F68-3AA1-76FD-C76DCE4DD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1591C-F5DE-3F6B-B0A6-F8B9C46412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FD2F74-A9B2-3A66-A98C-C4FBA3576A95}"/>
              </a:ext>
            </a:extLst>
          </p:cNvPr>
          <p:cNvSpPr/>
          <p:nvPr/>
        </p:nvSpPr>
        <p:spPr>
          <a:xfrm>
            <a:off x="7025737" y="5258707"/>
            <a:ext cx="1659988" cy="11907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600" b="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5E140B-82D7-4EEA-A43B-C3DF4B61AEA4}"/>
              </a:ext>
            </a:extLst>
          </p:cNvPr>
          <p:cNvSpPr/>
          <p:nvPr/>
        </p:nvSpPr>
        <p:spPr>
          <a:xfrm>
            <a:off x="8929516" y="5498675"/>
            <a:ext cx="686688" cy="75197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06FE79-5468-905F-4D77-538B21EE6AD4}"/>
              </a:ext>
            </a:extLst>
          </p:cNvPr>
          <p:cNvSpPr/>
          <p:nvPr/>
        </p:nvSpPr>
        <p:spPr>
          <a:xfrm>
            <a:off x="9714436" y="5498675"/>
            <a:ext cx="686688" cy="75197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8B42F2-BC35-2432-A870-26B3DB2548A6}"/>
              </a:ext>
            </a:extLst>
          </p:cNvPr>
          <p:cNvSpPr/>
          <p:nvPr/>
        </p:nvSpPr>
        <p:spPr>
          <a:xfrm>
            <a:off x="1669627" y="5284311"/>
            <a:ext cx="1659988" cy="119073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600" b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FA68CE-9F6E-4B83-00ED-7A8C02D861F3}"/>
              </a:ext>
            </a:extLst>
          </p:cNvPr>
          <p:cNvGrpSpPr/>
          <p:nvPr/>
        </p:nvGrpSpPr>
        <p:grpSpPr>
          <a:xfrm>
            <a:off x="3455989" y="5230262"/>
            <a:ext cx="1695913" cy="1246995"/>
            <a:chOff x="1952653" y="5174136"/>
            <a:chExt cx="1695913" cy="12469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6912D9-E1E6-0332-D824-F23089039900}"/>
                </a:ext>
              </a:extLst>
            </p:cNvPr>
            <p:cNvSpPr/>
            <p:nvPr/>
          </p:nvSpPr>
          <p:spPr>
            <a:xfrm>
              <a:off x="1952653" y="5230395"/>
              <a:ext cx="1659988" cy="119073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600" b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E291AC-8541-A3AD-2999-B9642F11C4B6}"/>
                </a:ext>
              </a:extLst>
            </p:cNvPr>
            <p:cNvSpPr/>
            <p:nvPr/>
          </p:nvSpPr>
          <p:spPr>
            <a:xfrm>
              <a:off x="2526557" y="5476109"/>
              <a:ext cx="302655" cy="720625"/>
            </a:xfrm>
            <a:custGeom>
              <a:avLst/>
              <a:gdLst>
                <a:gd name="connsiteX0" fmla="*/ 167429 w 302655"/>
                <a:gd name="connsiteY0" fmla="*/ 0 h 720625"/>
                <a:gd name="connsiteX1" fmla="*/ 179525 w 302655"/>
                <a:gd name="connsiteY1" fmla="*/ 11704 h 720625"/>
                <a:gd name="connsiteX2" fmla="*/ 302655 w 302655"/>
                <a:gd name="connsiteY2" fmla="*/ 360312 h 720625"/>
                <a:gd name="connsiteX3" fmla="*/ 179525 w 302655"/>
                <a:gd name="connsiteY3" fmla="*/ 708920 h 720625"/>
                <a:gd name="connsiteX4" fmla="*/ 167428 w 302655"/>
                <a:gd name="connsiteY4" fmla="*/ 720625 h 720625"/>
                <a:gd name="connsiteX5" fmla="*/ 152452 w 302655"/>
                <a:gd name="connsiteY5" fmla="*/ 708921 h 720625"/>
                <a:gd name="connsiteX6" fmla="*/ 0 w 302655"/>
                <a:gd name="connsiteY6" fmla="*/ 360312 h 720625"/>
                <a:gd name="connsiteX7" fmla="*/ 152452 w 302655"/>
                <a:gd name="connsiteY7" fmla="*/ 11704 h 720625"/>
                <a:gd name="connsiteX8" fmla="*/ 167429 w 302655"/>
                <a:gd name="connsiteY8" fmla="*/ 0 h 7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655" h="720625">
                  <a:moveTo>
                    <a:pt x="167429" y="0"/>
                  </a:moveTo>
                  <a:lnTo>
                    <a:pt x="179525" y="11704"/>
                  </a:lnTo>
                  <a:cubicBezTo>
                    <a:pt x="255601" y="100921"/>
                    <a:pt x="302655" y="224172"/>
                    <a:pt x="302655" y="360312"/>
                  </a:cubicBezTo>
                  <a:cubicBezTo>
                    <a:pt x="302655" y="496452"/>
                    <a:pt x="255601" y="619704"/>
                    <a:pt x="179525" y="708920"/>
                  </a:cubicBezTo>
                  <a:lnTo>
                    <a:pt x="167428" y="720625"/>
                  </a:lnTo>
                  <a:lnTo>
                    <a:pt x="152452" y="708921"/>
                  </a:lnTo>
                  <a:cubicBezTo>
                    <a:pt x="58260" y="619704"/>
                    <a:pt x="0" y="496452"/>
                    <a:pt x="0" y="360312"/>
                  </a:cubicBezTo>
                  <a:cubicBezTo>
                    <a:pt x="0" y="224172"/>
                    <a:pt x="58260" y="100920"/>
                    <a:pt x="152452" y="11704"/>
                  </a:cubicBezTo>
                  <a:lnTo>
                    <a:pt x="167429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buNone/>
              </a:pPr>
              <a:endParaRPr lang="en-CN" sz="1600" b="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8A7CA8B-DE9F-E0DC-4F77-A8DF8728AB27}"/>
                </a:ext>
              </a:extLst>
            </p:cNvPr>
            <p:cNvSpPr/>
            <p:nvPr/>
          </p:nvSpPr>
          <p:spPr>
            <a:xfrm>
              <a:off x="2693984" y="5343413"/>
              <a:ext cx="873582" cy="986014"/>
            </a:xfrm>
            <a:custGeom>
              <a:avLst/>
              <a:gdLst>
                <a:gd name="connsiteX0" fmla="*/ 353077 w 873582"/>
                <a:gd name="connsiteY0" fmla="*/ 0 h 986014"/>
                <a:gd name="connsiteX1" fmla="*/ 873582 w 873582"/>
                <a:gd name="connsiteY1" fmla="*/ 493007 h 986014"/>
                <a:gd name="connsiteX2" fmla="*/ 353077 w 873582"/>
                <a:gd name="connsiteY2" fmla="*/ 986014 h 986014"/>
                <a:gd name="connsiteX3" fmla="*/ 62058 w 873582"/>
                <a:gd name="connsiteY3" fmla="*/ 901816 h 986014"/>
                <a:gd name="connsiteX4" fmla="*/ 0 w 873582"/>
                <a:gd name="connsiteY4" fmla="*/ 853320 h 986014"/>
                <a:gd name="connsiteX5" fmla="*/ 12097 w 873582"/>
                <a:gd name="connsiteY5" fmla="*/ 841615 h 986014"/>
                <a:gd name="connsiteX6" fmla="*/ 135227 w 873582"/>
                <a:gd name="connsiteY6" fmla="*/ 493007 h 986014"/>
                <a:gd name="connsiteX7" fmla="*/ 12097 w 873582"/>
                <a:gd name="connsiteY7" fmla="*/ 144399 h 986014"/>
                <a:gd name="connsiteX8" fmla="*/ 1 w 873582"/>
                <a:gd name="connsiteY8" fmla="*/ 132695 h 986014"/>
                <a:gd name="connsiteX9" fmla="*/ 62058 w 873582"/>
                <a:gd name="connsiteY9" fmla="*/ 84198 h 986014"/>
                <a:gd name="connsiteX10" fmla="*/ 353077 w 873582"/>
                <a:gd name="connsiteY10" fmla="*/ 0 h 98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582" h="986014">
                  <a:moveTo>
                    <a:pt x="353077" y="0"/>
                  </a:moveTo>
                  <a:cubicBezTo>
                    <a:pt x="640544" y="0"/>
                    <a:pt x="873582" y="220727"/>
                    <a:pt x="873582" y="493007"/>
                  </a:cubicBezTo>
                  <a:cubicBezTo>
                    <a:pt x="873582" y="765287"/>
                    <a:pt x="640544" y="986014"/>
                    <a:pt x="353077" y="986014"/>
                  </a:cubicBezTo>
                  <a:cubicBezTo>
                    <a:pt x="245277" y="986014"/>
                    <a:pt x="145131" y="954975"/>
                    <a:pt x="62058" y="901816"/>
                  </a:cubicBezTo>
                  <a:lnTo>
                    <a:pt x="0" y="853320"/>
                  </a:lnTo>
                  <a:lnTo>
                    <a:pt x="12097" y="841615"/>
                  </a:lnTo>
                  <a:cubicBezTo>
                    <a:pt x="88173" y="752399"/>
                    <a:pt x="135227" y="629147"/>
                    <a:pt x="135227" y="493007"/>
                  </a:cubicBezTo>
                  <a:cubicBezTo>
                    <a:pt x="135227" y="356867"/>
                    <a:pt x="88173" y="233616"/>
                    <a:pt x="12097" y="144399"/>
                  </a:cubicBezTo>
                  <a:lnTo>
                    <a:pt x="1" y="132695"/>
                  </a:lnTo>
                  <a:lnTo>
                    <a:pt x="62058" y="84198"/>
                  </a:lnTo>
                  <a:cubicBezTo>
                    <a:pt x="145131" y="31040"/>
                    <a:pt x="245277" y="0"/>
                    <a:pt x="353077" y="0"/>
                  </a:cubicBezTo>
                  <a:close/>
                </a:path>
              </a:pathLst>
            </a:cu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buNone/>
              </a:pPr>
              <a:endParaRPr lang="en-CN" sz="1600" b="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DD76D65-70CA-F089-36A4-77CA05BFED37}"/>
                </a:ext>
              </a:extLst>
            </p:cNvPr>
            <p:cNvSpPr/>
            <p:nvPr/>
          </p:nvSpPr>
          <p:spPr>
            <a:xfrm>
              <a:off x="1988428" y="5343414"/>
              <a:ext cx="705558" cy="986012"/>
            </a:xfrm>
            <a:custGeom>
              <a:avLst/>
              <a:gdLst>
                <a:gd name="connsiteX0" fmla="*/ 420392 w 705558"/>
                <a:gd name="connsiteY0" fmla="*/ 0 h 986012"/>
                <a:gd name="connsiteX1" fmla="*/ 655437 w 705558"/>
                <a:gd name="connsiteY1" fmla="*/ 84198 h 986012"/>
                <a:gd name="connsiteX2" fmla="*/ 705558 w 705558"/>
                <a:gd name="connsiteY2" fmla="*/ 132694 h 986012"/>
                <a:gd name="connsiteX3" fmla="*/ 690581 w 705558"/>
                <a:gd name="connsiteY3" fmla="*/ 144398 h 986012"/>
                <a:gd name="connsiteX4" fmla="*/ 538129 w 705558"/>
                <a:gd name="connsiteY4" fmla="*/ 493006 h 986012"/>
                <a:gd name="connsiteX5" fmla="*/ 690581 w 705558"/>
                <a:gd name="connsiteY5" fmla="*/ 841615 h 986012"/>
                <a:gd name="connsiteX6" fmla="*/ 705557 w 705558"/>
                <a:gd name="connsiteY6" fmla="*/ 853319 h 986012"/>
                <a:gd name="connsiteX7" fmla="*/ 655437 w 705558"/>
                <a:gd name="connsiteY7" fmla="*/ 901814 h 986012"/>
                <a:gd name="connsiteX8" fmla="*/ 420392 w 705558"/>
                <a:gd name="connsiteY8" fmla="*/ 986012 h 986012"/>
                <a:gd name="connsiteX9" fmla="*/ 0 w 705558"/>
                <a:gd name="connsiteY9" fmla="*/ 493006 h 986012"/>
                <a:gd name="connsiteX10" fmla="*/ 420392 w 705558"/>
                <a:gd name="connsiteY10" fmla="*/ 0 h 98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5558" h="986012">
                  <a:moveTo>
                    <a:pt x="420392" y="0"/>
                  </a:moveTo>
                  <a:cubicBezTo>
                    <a:pt x="507458" y="0"/>
                    <a:pt x="588342" y="31040"/>
                    <a:pt x="655437" y="84198"/>
                  </a:cubicBezTo>
                  <a:lnTo>
                    <a:pt x="705558" y="132694"/>
                  </a:lnTo>
                  <a:lnTo>
                    <a:pt x="690581" y="144398"/>
                  </a:lnTo>
                  <a:cubicBezTo>
                    <a:pt x="596389" y="233614"/>
                    <a:pt x="538129" y="356866"/>
                    <a:pt x="538129" y="493006"/>
                  </a:cubicBezTo>
                  <a:cubicBezTo>
                    <a:pt x="538129" y="629146"/>
                    <a:pt x="596389" y="752398"/>
                    <a:pt x="690581" y="841615"/>
                  </a:cubicBezTo>
                  <a:lnTo>
                    <a:pt x="705557" y="853319"/>
                  </a:lnTo>
                  <a:lnTo>
                    <a:pt x="655437" y="901814"/>
                  </a:lnTo>
                  <a:cubicBezTo>
                    <a:pt x="588342" y="954973"/>
                    <a:pt x="507458" y="986012"/>
                    <a:pt x="420392" y="986012"/>
                  </a:cubicBezTo>
                  <a:cubicBezTo>
                    <a:pt x="188216" y="986012"/>
                    <a:pt x="0" y="765286"/>
                    <a:pt x="0" y="493006"/>
                  </a:cubicBezTo>
                  <a:cubicBezTo>
                    <a:pt x="0" y="220726"/>
                    <a:pt x="188216" y="0"/>
                    <a:pt x="420392" y="0"/>
                  </a:cubicBezTo>
                  <a:close/>
                </a:path>
              </a:pathLst>
            </a:cu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buNone/>
              </a:pPr>
              <a:endParaRPr lang="en-CN" sz="1600" b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E43B8E-6297-731C-6498-D298CD82CC46}"/>
                </a:ext>
              </a:extLst>
            </p:cNvPr>
            <p:cNvSpPr txBox="1"/>
            <p:nvPr/>
          </p:nvSpPr>
          <p:spPr>
            <a:xfrm>
              <a:off x="2955586" y="5657601"/>
              <a:ext cx="33214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B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E78C96-4827-7780-E435-27D1CAA00289}"/>
                </a:ext>
              </a:extLst>
            </p:cNvPr>
            <p:cNvSpPr txBox="1"/>
            <p:nvPr/>
          </p:nvSpPr>
          <p:spPr>
            <a:xfrm>
              <a:off x="3327644" y="5174136"/>
              <a:ext cx="32092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S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3B8E2E-EF09-C12F-2AE3-16614033DA00}"/>
                </a:ext>
              </a:extLst>
            </p:cNvPr>
            <p:cNvSpPr txBox="1"/>
            <p:nvPr/>
          </p:nvSpPr>
          <p:spPr>
            <a:xfrm>
              <a:off x="2102896" y="5656486"/>
              <a:ext cx="33214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A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EDDC093B-E5A0-6CDA-92FB-CAF300A590BA}"/>
              </a:ext>
            </a:extLst>
          </p:cNvPr>
          <p:cNvSpPr/>
          <p:nvPr/>
        </p:nvSpPr>
        <p:spPr>
          <a:xfrm>
            <a:off x="2252657" y="5532234"/>
            <a:ext cx="302655" cy="720625"/>
          </a:xfrm>
          <a:custGeom>
            <a:avLst/>
            <a:gdLst>
              <a:gd name="connsiteX0" fmla="*/ 167429 w 302655"/>
              <a:gd name="connsiteY0" fmla="*/ 0 h 720625"/>
              <a:gd name="connsiteX1" fmla="*/ 179525 w 302655"/>
              <a:gd name="connsiteY1" fmla="*/ 11704 h 720625"/>
              <a:gd name="connsiteX2" fmla="*/ 302655 w 302655"/>
              <a:gd name="connsiteY2" fmla="*/ 360312 h 720625"/>
              <a:gd name="connsiteX3" fmla="*/ 179525 w 302655"/>
              <a:gd name="connsiteY3" fmla="*/ 708920 h 720625"/>
              <a:gd name="connsiteX4" fmla="*/ 167428 w 302655"/>
              <a:gd name="connsiteY4" fmla="*/ 720625 h 720625"/>
              <a:gd name="connsiteX5" fmla="*/ 152452 w 302655"/>
              <a:gd name="connsiteY5" fmla="*/ 708921 h 720625"/>
              <a:gd name="connsiteX6" fmla="*/ 0 w 302655"/>
              <a:gd name="connsiteY6" fmla="*/ 360312 h 720625"/>
              <a:gd name="connsiteX7" fmla="*/ 152452 w 302655"/>
              <a:gd name="connsiteY7" fmla="*/ 11704 h 720625"/>
              <a:gd name="connsiteX8" fmla="*/ 167429 w 302655"/>
              <a:gd name="connsiteY8" fmla="*/ 0 h 7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55" h="720625">
                <a:moveTo>
                  <a:pt x="167429" y="0"/>
                </a:moveTo>
                <a:lnTo>
                  <a:pt x="179525" y="11704"/>
                </a:lnTo>
                <a:cubicBezTo>
                  <a:pt x="255601" y="100921"/>
                  <a:pt x="302655" y="224172"/>
                  <a:pt x="302655" y="360312"/>
                </a:cubicBezTo>
                <a:cubicBezTo>
                  <a:pt x="302655" y="496452"/>
                  <a:pt x="255601" y="619704"/>
                  <a:pt x="179525" y="708920"/>
                </a:cubicBezTo>
                <a:lnTo>
                  <a:pt x="167428" y="720625"/>
                </a:lnTo>
                <a:lnTo>
                  <a:pt x="152452" y="708921"/>
                </a:lnTo>
                <a:cubicBezTo>
                  <a:pt x="58260" y="619704"/>
                  <a:pt x="0" y="496452"/>
                  <a:pt x="0" y="360312"/>
                </a:cubicBezTo>
                <a:cubicBezTo>
                  <a:pt x="0" y="224172"/>
                  <a:pt x="58260" y="100920"/>
                  <a:pt x="152452" y="11704"/>
                </a:cubicBezTo>
                <a:lnTo>
                  <a:pt x="167429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C4218B2-299C-2A2E-EBA0-DC8C4B60C16E}"/>
              </a:ext>
            </a:extLst>
          </p:cNvPr>
          <p:cNvSpPr/>
          <p:nvPr/>
        </p:nvSpPr>
        <p:spPr>
          <a:xfrm>
            <a:off x="2420084" y="5399538"/>
            <a:ext cx="873582" cy="986014"/>
          </a:xfrm>
          <a:custGeom>
            <a:avLst/>
            <a:gdLst>
              <a:gd name="connsiteX0" fmla="*/ 353077 w 873582"/>
              <a:gd name="connsiteY0" fmla="*/ 0 h 986014"/>
              <a:gd name="connsiteX1" fmla="*/ 873582 w 873582"/>
              <a:gd name="connsiteY1" fmla="*/ 493007 h 986014"/>
              <a:gd name="connsiteX2" fmla="*/ 353077 w 873582"/>
              <a:gd name="connsiteY2" fmla="*/ 986014 h 986014"/>
              <a:gd name="connsiteX3" fmla="*/ 62058 w 873582"/>
              <a:gd name="connsiteY3" fmla="*/ 901816 h 986014"/>
              <a:gd name="connsiteX4" fmla="*/ 0 w 873582"/>
              <a:gd name="connsiteY4" fmla="*/ 853320 h 986014"/>
              <a:gd name="connsiteX5" fmla="*/ 12097 w 873582"/>
              <a:gd name="connsiteY5" fmla="*/ 841615 h 986014"/>
              <a:gd name="connsiteX6" fmla="*/ 135227 w 873582"/>
              <a:gd name="connsiteY6" fmla="*/ 493007 h 986014"/>
              <a:gd name="connsiteX7" fmla="*/ 12097 w 873582"/>
              <a:gd name="connsiteY7" fmla="*/ 144399 h 986014"/>
              <a:gd name="connsiteX8" fmla="*/ 1 w 873582"/>
              <a:gd name="connsiteY8" fmla="*/ 132695 h 986014"/>
              <a:gd name="connsiteX9" fmla="*/ 62058 w 873582"/>
              <a:gd name="connsiteY9" fmla="*/ 84198 h 986014"/>
              <a:gd name="connsiteX10" fmla="*/ 353077 w 873582"/>
              <a:gd name="connsiteY10" fmla="*/ 0 h 98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3582" h="986014">
                <a:moveTo>
                  <a:pt x="353077" y="0"/>
                </a:moveTo>
                <a:cubicBezTo>
                  <a:pt x="640544" y="0"/>
                  <a:pt x="873582" y="220727"/>
                  <a:pt x="873582" y="493007"/>
                </a:cubicBezTo>
                <a:cubicBezTo>
                  <a:pt x="873582" y="765287"/>
                  <a:pt x="640544" y="986014"/>
                  <a:pt x="353077" y="986014"/>
                </a:cubicBezTo>
                <a:cubicBezTo>
                  <a:pt x="245277" y="986014"/>
                  <a:pt x="145131" y="954975"/>
                  <a:pt x="62058" y="901816"/>
                </a:cubicBezTo>
                <a:lnTo>
                  <a:pt x="0" y="853320"/>
                </a:lnTo>
                <a:lnTo>
                  <a:pt x="12097" y="841615"/>
                </a:lnTo>
                <a:cubicBezTo>
                  <a:pt x="88173" y="752399"/>
                  <a:pt x="135227" y="629147"/>
                  <a:pt x="135227" y="493007"/>
                </a:cubicBezTo>
                <a:cubicBezTo>
                  <a:pt x="135227" y="356867"/>
                  <a:pt x="88173" y="233616"/>
                  <a:pt x="12097" y="144399"/>
                </a:cubicBezTo>
                <a:lnTo>
                  <a:pt x="1" y="132695"/>
                </a:lnTo>
                <a:lnTo>
                  <a:pt x="62058" y="84198"/>
                </a:lnTo>
                <a:cubicBezTo>
                  <a:pt x="145131" y="31040"/>
                  <a:pt x="245277" y="0"/>
                  <a:pt x="35307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6099565-70B2-F7DA-7719-B36F22874A14}"/>
              </a:ext>
            </a:extLst>
          </p:cNvPr>
          <p:cNvSpPr/>
          <p:nvPr/>
        </p:nvSpPr>
        <p:spPr>
          <a:xfrm>
            <a:off x="1714528" y="5399539"/>
            <a:ext cx="705558" cy="986012"/>
          </a:xfrm>
          <a:custGeom>
            <a:avLst/>
            <a:gdLst>
              <a:gd name="connsiteX0" fmla="*/ 420392 w 705558"/>
              <a:gd name="connsiteY0" fmla="*/ 0 h 986012"/>
              <a:gd name="connsiteX1" fmla="*/ 655437 w 705558"/>
              <a:gd name="connsiteY1" fmla="*/ 84198 h 986012"/>
              <a:gd name="connsiteX2" fmla="*/ 705558 w 705558"/>
              <a:gd name="connsiteY2" fmla="*/ 132694 h 986012"/>
              <a:gd name="connsiteX3" fmla="*/ 690581 w 705558"/>
              <a:gd name="connsiteY3" fmla="*/ 144398 h 986012"/>
              <a:gd name="connsiteX4" fmla="*/ 538129 w 705558"/>
              <a:gd name="connsiteY4" fmla="*/ 493006 h 986012"/>
              <a:gd name="connsiteX5" fmla="*/ 690581 w 705558"/>
              <a:gd name="connsiteY5" fmla="*/ 841615 h 986012"/>
              <a:gd name="connsiteX6" fmla="*/ 705557 w 705558"/>
              <a:gd name="connsiteY6" fmla="*/ 853319 h 986012"/>
              <a:gd name="connsiteX7" fmla="*/ 655437 w 705558"/>
              <a:gd name="connsiteY7" fmla="*/ 901814 h 986012"/>
              <a:gd name="connsiteX8" fmla="*/ 420392 w 705558"/>
              <a:gd name="connsiteY8" fmla="*/ 986012 h 986012"/>
              <a:gd name="connsiteX9" fmla="*/ 0 w 705558"/>
              <a:gd name="connsiteY9" fmla="*/ 493006 h 986012"/>
              <a:gd name="connsiteX10" fmla="*/ 420392 w 705558"/>
              <a:gd name="connsiteY10" fmla="*/ 0 h 98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5558" h="986012">
                <a:moveTo>
                  <a:pt x="420392" y="0"/>
                </a:moveTo>
                <a:cubicBezTo>
                  <a:pt x="507458" y="0"/>
                  <a:pt x="588342" y="31040"/>
                  <a:pt x="655437" y="84198"/>
                </a:cubicBezTo>
                <a:lnTo>
                  <a:pt x="705558" y="132694"/>
                </a:lnTo>
                <a:lnTo>
                  <a:pt x="690581" y="144398"/>
                </a:lnTo>
                <a:cubicBezTo>
                  <a:pt x="596389" y="233614"/>
                  <a:pt x="538129" y="356866"/>
                  <a:pt x="538129" y="493006"/>
                </a:cubicBezTo>
                <a:cubicBezTo>
                  <a:pt x="538129" y="629146"/>
                  <a:pt x="596389" y="752398"/>
                  <a:pt x="690581" y="841615"/>
                </a:cubicBezTo>
                <a:lnTo>
                  <a:pt x="705557" y="853319"/>
                </a:lnTo>
                <a:lnTo>
                  <a:pt x="655437" y="901814"/>
                </a:lnTo>
                <a:cubicBezTo>
                  <a:pt x="588342" y="954973"/>
                  <a:pt x="507458" y="986012"/>
                  <a:pt x="420392" y="986012"/>
                </a:cubicBezTo>
                <a:cubicBezTo>
                  <a:pt x="188216" y="986012"/>
                  <a:pt x="0" y="765286"/>
                  <a:pt x="0" y="493006"/>
                </a:cubicBezTo>
                <a:cubicBezTo>
                  <a:pt x="0" y="220726"/>
                  <a:pt x="188216" y="0"/>
                  <a:pt x="42039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CE9F95-57A5-8068-827F-EC3E68BF4173}"/>
              </a:ext>
            </a:extLst>
          </p:cNvPr>
          <p:cNvSpPr txBox="1"/>
          <p:nvPr/>
        </p:nvSpPr>
        <p:spPr>
          <a:xfrm>
            <a:off x="2681686" y="5713726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B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F8568-F815-3B96-B432-DD36B9053A4D}"/>
              </a:ext>
            </a:extLst>
          </p:cNvPr>
          <p:cNvSpPr txBox="1"/>
          <p:nvPr/>
        </p:nvSpPr>
        <p:spPr>
          <a:xfrm>
            <a:off x="3057044" y="5264601"/>
            <a:ext cx="32092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S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90BBB1-B81E-17D5-23FE-E64176450183}"/>
              </a:ext>
            </a:extLst>
          </p:cNvPr>
          <p:cNvSpPr txBox="1"/>
          <p:nvPr/>
        </p:nvSpPr>
        <p:spPr>
          <a:xfrm>
            <a:off x="1828996" y="5712611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A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4BE11D-D2F6-C818-FCA1-9BB558762F4F}"/>
              </a:ext>
            </a:extLst>
          </p:cNvPr>
          <p:cNvSpPr/>
          <p:nvPr/>
        </p:nvSpPr>
        <p:spPr>
          <a:xfrm>
            <a:off x="5245690" y="5264600"/>
            <a:ext cx="1659988" cy="119073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600" b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BE757352-7131-4821-68C5-5C45290CA99B}"/>
              </a:ext>
            </a:extLst>
          </p:cNvPr>
          <p:cNvSpPr/>
          <p:nvPr/>
        </p:nvSpPr>
        <p:spPr>
          <a:xfrm>
            <a:off x="5815649" y="5530025"/>
            <a:ext cx="302655" cy="720625"/>
          </a:xfrm>
          <a:custGeom>
            <a:avLst/>
            <a:gdLst>
              <a:gd name="connsiteX0" fmla="*/ 167429 w 302655"/>
              <a:gd name="connsiteY0" fmla="*/ 0 h 720625"/>
              <a:gd name="connsiteX1" fmla="*/ 179525 w 302655"/>
              <a:gd name="connsiteY1" fmla="*/ 11704 h 720625"/>
              <a:gd name="connsiteX2" fmla="*/ 302655 w 302655"/>
              <a:gd name="connsiteY2" fmla="*/ 360312 h 720625"/>
              <a:gd name="connsiteX3" fmla="*/ 179525 w 302655"/>
              <a:gd name="connsiteY3" fmla="*/ 708920 h 720625"/>
              <a:gd name="connsiteX4" fmla="*/ 167428 w 302655"/>
              <a:gd name="connsiteY4" fmla="*/ 720625 h 720625"/>
              <a:gd name="connsiteX5" fmla="*/ 152452 w 302655"/>
              <a:gd name="connsiteY5" fmla="*/ 708921 h 720625"/>
              <a:gd name="connsiteX6" fmla="*/ 0 w 302655"/>
              <a:gd name="connsiteY6" fmla="*/ 360312 h 720625"/>
              <a:gd name="connsiteX7" fmla="*/ 152452 w 302655"/>
              <a:gd name="connsiteY7" fmla="*/ 11704 h 720625"/>
              <a:gd name="connsiteX8" fmla="*/ 167429 w 302655"/>
              <a:gd name="connsiteY8" fmla="*/ 0 h 7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55" h="720625">
                <a:moveTo>
                  <a:pt x="167429" y="0"/>
                </a:moveTo>
                <a:lnTo>
                  <a:pt x="179525" y="11704"/>
                </a:lnTo>
                <a:cubicBezTo>
                  <a:pt x="255601" y="100921"/>
                  <a:pt x="302655" y="224172"/>
                  <a:pt x="302655" y="360312"/>
                </a:cubicBezTo>
                <a:cubicBezTo>
                  <a:pt x="302655" y="496452"/>
                  <a:pt x="255601" y="619704"/>
                  <a:pt x="179525" y="708920"/>
                </a:cubicBezTo>
                <a:lnTo>
                  <a:pt x="167428" y="720625"/>
                </a:lnTo>
                <a:lnTo>
                  <a:pt x="152452" y="708921"/>
                </a:lnTo>
                <a:cubicBezTo>
                  <a:pt x="58260" y="619704"/>
                  <a:pt x="0" y="496452"/>
                  <a:pt x="0" y="360312"/>
                </a:cubicBezTo>
                <a:cubicBezTo>
                  <a:pt x="0" y="224172"/>
                  <a:pt x="58260" y="100920"/>
                  <a:pt x="152452" y="11704"/>
                </a:cubicBezTo>
                <a:lnTo>
                  <a:pt x="167429" y="0"/>
                </a:lnTo>
                <a:close/>
              </a:path>
            </a:pathLst>
          </a:cu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001C496-DA9F-415F-15FF-D1D0CA0445A7}"/>
              </a:ext>
            </a:extLst>
          </p:cNvPr>
          <p:cNvSpPr/>
          <p:nvPr/>
        </p:nvSpPr>
        <p:spPr>
          <a:xfrm>
            <a:off x="5983076" y="5397329"/>
            <a:ext cx="873582" cy="986014"/>
          </a:xfrm>
          <a:custGeom>
            <a:avLst/>
            <a:gdLst>
              <a:gd name="connsiteX0" fmla="*/ 353077 w 873582"/>
              <a:gd name="connsiteY0" fmla="*/ 0 h 986014"/>
              <a:gd name="connsiteX1" fmla="*/ 873582 w 873582"/>
              <a:gd name="connsiteY1" fmla="*/ 493007 h 986014"/>
              <a:gd name="connsiteX2" fmla="*/ 353077 w 873582"/>
              <a:gd name="connsiteY2" fmla="*/ 986014 h 986014"/>
              <a:gd name="connsiteX3" fmla="*/ 62058 w 873582"/>
              <a:gd name="connsiteY3" fmla="*/ 901816 h 986014"/>
              <a:gd name="connsiteX4" fmla="*/ 0 w 873582"/>
              <a:gd name="connsiteY4" fmla="*/ 853320 h 986014"/>
              <a:gd name="connsiteX5" fmla="*/ 12097 w 873582"/>
              <a:gd name="connsiteY5" fmla="*/ 841615 h 986014"/>
              <a:gd name="connsiteX6" fmla="*/ 135227 w 873582"/>
              <a:gd name="connsiteY6" fmla="*/ 493007 h 986014"/>
              <a:gd name="connsiteX7" fmla="*/ 12097 w 873582"/>
              <a:gd name="connsiteY7" fmla="*/ 144399 h 986014"/>
              <a:gd name="connsiteX8" fmla="*/ 1 w 873582"/>
              <a:gd name="connsiteY8" fmla="*/ 132695 h 986014"/>
              <a:gd name="connsiteX9" fmla="*/ 62058 w 873582"/>
              <a:gd name="connsiteY9" fmla="*/ 84198 h 986014"/>
              <a:gd name="connsiteX10" fmla="*/ 353077 w 873582"/>
              <a:gd name="connsiteY10" fmla="*/ 0 h 98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3582" h="986014">
                <a:moveTo>
                  <a:pt x="353077" y="0"/>
                </a:moveTo>
                <a:cubicBezTo>
                  <a:pt x="640544" y="0"/>
                  <a:pt x="873582" y="220727"/>
                  <a:pt x="873582" y="493007"/>
                </a:cubicBezTo>
                <a:cubicBezTo>
                  <a:pt x="873582" y="765287"/>
                  <a:pt x="640544" y="986014"/>
                  <a:pt x="353077" y="986014"/>
                </a:cubicBezTo>
                <a:cubicBezTo>
                  <a:pt x="245277" y="986014"/>
                  <a:pt x="145131" y="954975"/>
                  <a:pt x="62058" y="901816"/>
                </a:cubicBezTo>
                <a:lnTo>
                  <a:pt x="0" y="853320"/>
                </a:lnTo>
                <a:lnTo>
                  <a:pt x="12097" y="841615"/>
                </a:lnTo>
                <a:cubicBezTo>
                  <a:pt x="88173" y="752399"/>
                  <a:pt x="135227" y="629147"/>
                  <a:pt x="135227" y="493007"/>
                </a:cubicBezTo>
                <a:cubicBezTo>
                  <a:pt x="135227" y="356867"/>
                  <a:pt x="88173" y="233616"/>
                  <a:pt x="12097" y="144399"/>
                </a:cubicBezTo>
                <a:lnTo>
                  <a:pt x="1" y="132695"/>
                </a:lnTo>
                <a:lnTo>
                  <a:pt x="62058" y="84198"/>
                </a:lnTo>
                <a:cubicBezTo>
                  <a:pt x="145131" y="31040"/>
                  <a:pt x="245277" y="0"/>
                  <a:pt x="353077" y="0"/>
                </a:cubicBezTo>
                <a:close/>
              </a:path>
            </a:pathLst>
          </a:cu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78FCA91-D768-0479-3665-0981E3221B0A}"/>
              </a:ext>
            </a:extLst>
          </p:cNvPr>
          <p:cNvSpPr/>
          <p:nvPr/>
        </p:nvSpPr>
        <p:spPr>
          <a:xfrm>
            <a:off x="5277520" y="5397330"/>
            <a:ext cx="705558" cy="986012"/>
          </a:xfrm>
          <a:custGeom>
            <a:avLst/>
            <a:gdLst>
              <a:gd name="connsiteX0" fmla="*/ 420392 w 705558"/>
              <a:gd name="connsiteY0" fmla="*/ 0 h 986012"/>
              <a:gd name="connsiteX1" fmla="*/ 655437 w 705558"/>
              <a:gd name="connsiteY1" fmla="*/ 84198 h 986012"/>
              <a:gd name="connsiteX2" fmla="*/ 705558 w 705558"/>
              <a:gd name="connsiteY2" fmla="*/ 132694 h 986012"/>
              <a:gd name="connsiteX3" fmla="*/ 690581 w 705558"/>
              <a:gd name="connsiteY3" fmla="*/ 144398 h 986012"/>
              <a:gd name="connsiteX4" fmla="*/ 538129 w 705558"/>
              <a:gd name="connsiteY4" fmla="*/ 493006 h 986012"/>
              <a:gd name="connsiteX5" fmla="*/ 690581 w 705558"/>
              <a:gd name="connsiteY5" fmla="*/ 841615 h 986012"/>
              <a:gd name="connsiteX6" fmla="*/ 705557 w 705558"/>
              <a:gd name="connsiteY6" fmla="*/ 853319 h 986012"/>
              <a:gd name="connsiteX7" fmla="*/ 655437 w 705558"/>
              <a:gd name="connsiteY7" fmla="*/ 901814 h 986012"/>
              <a:gd name="connsiteX8" fmla="*/ 420392 w 705558"/>
              <a:gd name="connsiteY8" fmla="*/ 986012 h 986012"/>
              <a:gd name="connsiteX9" fmla="*/ 0 w 705558"/>
              <a:gd name="connsiteY9" fmla="*/ 493006 h 986012"/>
              <a:gd name="connsiteX10" fmla="*/ 420392 w 705558"/>
              <a:gd name="connsiteY10" fmla="*/ 0 h 98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5558" h="986012">
                <a:moveTo>
                  <a:pt x="420392" y="0"/>
                </a:moveTo>
                <a:cubicBezTo>
                  <a:pt x="507458" y="0"/>
                  <a:pt x="588342" y="31040"/>
                  <a:pt x="655437" y="84198"/>
                </a:cubicBezTo>
                <a:lnTo>
                  <a:pt x="705558" y="132694"/>
                </a:lnTo>
                <a:lnTo>
                  <a:pt x="690581" y="144398"/>
                </a:lnTo>
                <a:cubicBezTo>
                  <a:pt x="596389" y="233614"/>
                  <a:pt x="538129" y="356866"/>
                  <a:pt x="538129" y="493006"/>
                </a:cubicBezTo>
                <a:cubicBezTo>
                  <a:pt x="538129" y="629146"/>
                  <a:pt x="596389" y="752398"/>
                  <a:pt x="690581" y="841615"/>
                </a:cubicBezTo>
                <a:lnTo>
                  <a:pt x="705557" y="853319"/>
                </a:lnTo>
                <a:lnTo>
                  <a:pt x="655437" y="901814"/>
                </a:lnTo>
                <a:cubicBezTo>
                  <a:pt x="588342" y="954973"/>
                  <a:pt x="507458" y="986012"/>
                  <a:pt x="420392" y="986012"/>
                </a:cubicBezTo>
                <a:cubicBezTo>
                  <a:pt x="188216" y="986012"/>
                  <a:pt x="0" y="765286"/>
                  <a:pt x="0" y="493006"/>
                </a:cubicBezTo>
                <a:cubicBezTo>
                  <a:pt x="0" y="220726"/>
                  <a:pt x="188216" y="0"/>
                  <a:pt x="42039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endParaRPr lang="en-CN" sz="1600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772198-EBFA-0341-D284-7A9E8D2C3BDB}"/>
              </a:ext>
            </a:extLst>
          </p:cNvPr>
          <p:cNvSpPr txBox="1"/>
          <p:nvPr/>
        </p:nvSpPr>
        <p:spPr>
          <a:xfrm>
            <a:off x="6244678" y="5711517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B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05C402-DD63-EC01-7141-C8167057E368}"/>
              </a:ext>
            </a:extLst>
          </p:cNvPr>
          <p:cNvSpPr txBox="1"/>
          <p:nvPr/>
        </p:nvSpPr>
        <p:spPr>
          <a:xfrm>
            <a:off x="6616736" y="5228052"/>
            <a:ext cx="32092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S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7B8689-8424-0EA3-16D4-E6325354C25D}"/>
              </a:ext>
            </a:extLst>
          </p:cNvPr>
          <p:cNvSpPr txBox="1"/>
          <p:nvPr/>
        </p:nvSpPr>
        <p:spPr>
          <a:xfrm>
            <a:off x="5391988" y="5710402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A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7AF983-97D7-012F-67D7-445C341FD114}"/>
              </a:ext>
            </a:extLst>
          </p:cNvPr>
          <p:cNvSpPr txBox="1"/>
          <p:nvPr/>
        </p:nvSpPr>
        <p:spPr>
          <a:xfrm>
            <a:off x="8424920" y="5196702"/>
            <a:ext cx="32092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S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B28EE0-00B9-FD2F-7EEE-AD31B1D96B4E}"/>
              </a:ext>
            </a:extLst>
          </p:cNvPr>
          <p:cNvSpPr/>
          <p:nvPr/>
        </p:nvSpPr>
        <p:spPr>
          <a:xfrm>
            <a:off x="8791216" y="5252961"/>
            <a:ext cx="1659988" cy="1190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600" b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E19B4F-B738-B27B-A77A-E1DB01F71B24}"/>
              </a:ext>
            </a:extLst>
          </p:cNvPr>
          <p:cNvSpPr txBox="1"/>
          <p:nvPr/>
        </p:nvSpPr>
        <p:spPr>
          <a:xfrm>
            <a:off x="9782206" y="5685913"/>
            <a:ext cx="332142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B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405DA-BD33-FBD3-486F-C2818BC5B6C9}"/>
              </a:ext>
            </a:extLst>
          </p:cNvPr>
          <p:cNvSpPr txBox="1"/>
          <p:nvPr/>
        </p:nvSpPr>
        <p:spPr>
          <a:xfrm>
            <a:off x="10154264" y="5202448"/>
            <a:ext cx="32092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S</a:t>
            </a:r>
            <a:endParaRPr lang="en-CN" sz="1600" b="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9C6463-854E-D841-9B46-1BA6F7BEDE84}"/>
              </a:ext>
            </a:extLst>
          </p:cNvPr>
          <p:cNvSpPr txBox="1"/>
          <p:nvPr/>
        </p:nvSpPr>
        <p:spPr>
          <a:xfrm>
            <a:off x="8929516" y="5684798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A</a:t>
            </a:r>
            <a:endParaRPr lang="en-CN" sz="16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064C8-76B4-1080-DD34-74F24AA386D6}"/>
                  </a:ext>
                </a:extLst>
              </p:cNvPr>
              <p:cNvSpPr txBox="1"/>
              <p:nvPr/>
            </p:nvSpPr>
            <p:spPr>
              <a:xfrm>
                <a:off x="1899833" y="4819160"/>
                <a:ext cx="1037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064C8-76B4-1080-DD34-74F24AA38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833" y="4819160"/>
                <a:ext cx="103715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087710-FBE8-ADF1-1FE0-26560D70BF74}"/>
                  </a:ext>
                </a:extLst>
              </p:cNvPr>
              <p:cNvSpPr txBox="1"/>
              <p:nvPr/>
            </p:nvSpPr>
            <p:spPr>
              <a:xfrm>
                <a:off x="3618861" y="4819160"/>
                <a:ext cx="1037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087710-FBE8-ADF1-1FE0-26560D70B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861" y="4819160"/>
                <a:ext cx="10371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0BAF42-E110-5A07-4028-ABDCDCD962D3}"/>
                  </a:ext>
                </a:extLst>
              </p:cNvPr>
              <p:cNvSpPr txBox="1"/>
              <p:nvPr/>
            </p:nvSpPr>
            <p:spPr>
              <a:xfrm>
                <a:off x="5461002" y="4801673"/>
                <a:ext cx="10371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0BAF42-E110-5A07-4028-ABDCDCD96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2" y="4801673"/>
                <a:ext cx="10371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DE3670-BDF8-408F-4054-7623806A97A4}"/>
                  </a:ext>
                </a:extLst>
              </p:cNvPr>
              <p:cNvSpPr txBox="1"/>
              <p:nvPr/>
            </p:nvSpPr>
            <p:spPr>
              <a:xfrm>
                <a:off x="7215193" y="4820863"/>
                <a:ext cx="10371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solidFill>
                                <a:srgbClr val="0004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DE3670-BDF8-408F-4054-7623806A9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193" y="4820863"/>
                <a:ext cx="10371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DBF47E-6214-33FB-C97E-DD67895F6C2A}"/>
                  </a:ext>
                </a:extLst>
              </p:cNvPr>
              <p:cNvSpPr txBox="1"/>
              <p:nvPr/>
            </p:nvSpPr>
            <p:spPr>
              <a:xfrm>
                <a:off x="8841847" y="4810815"/>
                <a:ext cx="16323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dirty="0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b="0" i="1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rgbClr val="000404"/>
                          </a:solidFill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DBF47E-6214-33FB-C97E-DD67895F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847" y="4810815"/>
                <a:ext cx="163234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E8F5C34E-09D1-8815-C172-7A855C6929BF}"/>
              </a:ext>
            </a:extLst>
          </p:cNvPr>
          <p:cNvSpPr/>
          <p:nvPr/>
        </p:nvSpPr>
        <p:spPr>
          <a:xfrm>
            <a:off x="7174142" y="5450897"/>
            <a:ext cx="896231" cy="865352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3689E1-C9DA-6C78-4EBF-2E22FB99AC38}"/>
              </a:ext>
            </a:extLst>
          </p:cNvPr>
          <p:cNvSpPr txBox="1"/>
          <p:nvPr/>
        </p:nvSpPr>
        <p:spPr>
          <a:xfrm>
            <a:off x="7445163" y="5720387"/>
            <a:ext cx="332142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A</a:t>
            </a:r>
            <a:endParaRPr lang="en-CN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5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02EC-3D62-E990-CCFA-59A665F8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随机事件和样本空间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40963-4383-0BFA-AB5F-FF839FB7FE0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交换律：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𝐵𝐴</m:t>
                    </m:r>
                  </m:oMath>
                </a14:m>
                <a:endParaRPr lang="en-US" altLang="zh-CN" sz="2800" b="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r>
                  <a:rPr lang="zh-CN" altLang="en-US" sz="28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结合律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宋体" panose="02010600030101010101" pitchFamily="2" charset="-122"/>
                    <a:sym typeface="Wingdings" pitchFamily="2" charset="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b="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r>
                  <a:rPr lang="zh-CN" altLang="en-US" sz="28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分配率：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De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Morgan公式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：</a:t>
                </a:r>
                <a:r>
                  <a:rPr lang="zh-CN" altLang="en-US" sz="2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/>
              </a:p>
              <a:p>
                <a:r>
                  <a:rPr lang="en-US" sz="2800" dirty="0" err="1">
                    <a:solidFill>
                      <a:schemeClr val="tx1"/>
                    </a:solidFill>
                  </a:rPr>
                  <a:t>掷两枚硬币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sz="2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第一</m:t>
                        </m:r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枚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硬币正面</m:t>
                        </m:r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朝上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第二枚硬币正面朝上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800" dirty="0"/>
                  <a:t>分别的含义是什么？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40963-4383-0BFA-AB5F-FF839FB7F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F71B6-3D80-12D6-4C88-03E9389DF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7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4040-F3AC-E635-73EB-19D710AF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概率和频率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FB2C31-B52C-EDC2-656D-EAC4A88C4FC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频率</a:t>
                </a:r>
                <a:r>
                  <a:rPr lang="en-US" altLang="zh-CN" b="1" dirty="0"/>
                  <a:t>: </a:t>
                </a:r>
                <a:r>
                  <a:rPr lang="zh-CN" altLang="en-US" dirty="0"/>
                  <a:t>𝑛次试验中事件发生的比例：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/>
                  <a:t>：事件𝐴发生的次数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：总试验次数</a:t>
                </a:r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</a:t>
                </a:r>
                <a:r>
                  <a:rPr lang="en-US" dirty="0"/>
                  <a:t>执行同一程序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次，成果求解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次，频率为</a:t>
                </a:r>
                <a:r>
                  <a:rPr lang="en-US" altLang="zh-CN" dirty="0"/>
                  <a:t>80%</a:t>
                </a:r>
              </a:p>
              <a:p>
                <a:endParaRPr lang="en-US" dirty="0"/>
              </a:p>
              <a:p>
                <a:r>
                  <a:rPr lang="zh-CN" altLang="en-US" dirty="0"/>
                  <a:t>频率的性质</a:t>
                </a:r>
              </a:p>
              <a:p>
                <a:pPr lvl="1"/>
                <a:r>
                  <a:rPr lang="zh-CN" altLang="en-US" sz="2100" dirty="0"/>
                  <a:t>非负性：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zh-CN" altLang="en-US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100" dirty="0"/>
              </a:p>
              <a:p>
                <a:pPr lvl="1"/>
                <a:r>
                  <a:rPr lang="zh-CN" altLang="en-US" sz="2100" dirty="0"/>
                  <a:t>规范性：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100" b="0" dirty="0">
                    <a:solidFill>
                      <a:srgbClr val="000404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100" dirty="0">
                  <a:solidFill>
                    <a:srgbClr val="000404"/>
                  </a:solidFill>
                </a:endParaRPr>
              </a:p>
              <a:p>
                <a:pPr lvl="1"/>
                <a:r>
                  <a:rPr lang="zh-CN" altLang="en-US" sz="2100" dirty="0"/>
                  <a:t>有限可加性：</a:t>
                </a:r>
                <a:r>
                  <a:rPr lang="zh-CN" altLang="en-US" sz="21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对互不相容事件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1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zh-CN" altLang="en-US" sz="21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altLang="zh-CN" sz="21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1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1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1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1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100" dirty="0"/>
              </a:p>
              <a:p>
                <a:pPr lvl="1"/>
                <a:r>
                  <a:rPr lang="zh-CN" altLang="en-US" sz="2100" dirty="0"/>
                  <a:t>单调性：</a:t>
                </a:r>
                <a:r>
                  <a:rPr lang="zh-CN" altLang="en-US" sz="21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14:m>
                  <m:oMath xmlns:m="http://schemas.openxmlformats.org/officeDocument/2006/math"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100" b="0" i="0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1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100" dirty="0"/>
                  <a:t>	</a:t>
                </a:r>
              </a:p>
              <a:p>
                <a:pPr lvl="1"/>
                <a:endParaRPr lang="en-US" sz="2523" dirty="0"/>
              </a:p>
              <a:p>
                <a:r>
                  <a:rPr lang="zh-CN" altLang="en-US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随着</a:t>
                </a:r>
                <a:r>
                  <a:rPr lang="zh-CN" altLang="en-US" dirty="0"/>
                  <a:t>𝑛</a:t>
                </a:r>
                <a:r>
                  <a:rPr lang="zh-CN" altLang="en-US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增大逐渐趋于一个稳定值，也即是事件</a:t>
                </a:r>
                <a:r>
                  <a:rPr lang="zh-CN" altLang="en-US" dirty="0"/>
                  <a:t>𝐴</a:t>
                </a:r>
                <a:r>
                  <a:rPr lang="zh-CN" altLang="en-US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发生的概率</a:t>
                </a:r>
              </a:p>
              <a:p>
                <a:endParaRPr lang="en-US" sz="2523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FB2C31-B52C-EDC2-656D-EAC4A88C4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1753D-80A3-5D62-FDF2-016D9FA86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C240-771D-1E2E-CF32-E83014D1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概率和频率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281420-A072-0887-B258-9A7990521A6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概率</a:t>
                </a:r>
                <a:r>
                  <a:rPr lang="zh-CN" altLang="en-US" dirty="0"/>
                  <a:t>：事件频率的稳定值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概率的性质</a:t>
                </a:r>
              </a:p>
              <a:p>
                <a:pPr lvl="1"/>
                <a:r>
                  <a:rPr lang="zh-CN" altLang="en-US" sz="2100" dirty="0"/>
                  <a:t>非负性： </a:t>
                </a:r>
                <a14:m>
                  <m:oMath xmlns:m="http://schemas.openxmlformats.org/officeDocument/2006/math"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zh-CN" altLang="en-US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100" dirty="0"/>
              </a:p>
              <a:p>
                <a:pPr lvl="1"/>
                <a:r>
                  <a:rPr lang="zh-CN" altLang="en-US" sz="2100" dirty="0"/>
                  <a:t>规范性： </a:t>
                </a:r>
                <a14:m>
                  <m:oMath xmlns:m="http://schemas.openxmlformats.org/officeDocument/2006/math"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100" b="0" dirty="0">
                  <a:solidFill>
                    <a:srgbClr val="000404"/>
                  </a:solidFill>
                </a:endParaRPr>
              </a:p>
              <a:p>
                <a:pPr lvl="1"/>
                <a:r>
                  <a:rPr lang="zh-CN" altLang="en-US" sz="2100" dirty="0"/>
                  <a:t>有限可加性：</a:t>
                </a:r>
                <a:r>
                  <a:rPr lang="zh-CN" altLang="en-US" sz="21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对互不相容事件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1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altLang="zh-CN" sz="21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1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1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1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281420-A072-0887-B258-9A7990521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2C18D-1E57-51B6-71CE-B0CD447686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29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D11A-AFA2-F177-9CF8-E74B5F43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古典概率模型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01FB5-1951-A5E0-0B02-AFAC097604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sz="2500" b="1" dirty="0"/>
                  <a:t>有限性</a:t>
                </a:r>
                <a:r>
                  <a:rPr lang="zh-CN" altLang="en-US" sz="2500" dirty="0"/>
                  <a:t>：</a:t>
                </a:r>
                <a:r>
                  <a:rPr lang="zh-CN" altLang="en-US" sz="2500" b="0" dirty="0">
                    <a:latin typeface="宋体" panose="02010600030101010101" pitchFamily="2" charset="-122"/>
                  </a:rPr>
                  <a:t>样本点个数有限</a:t>
                </a:r>
                <a:endParaRPr lang="en-US" altLang="zh-CN" sz="2500" b="0" dirty="0">
                  <a:latin typeface="宋体" panose="02010600030101010101" pitchFamily="2" charset="-122"/>
                </a:endParaRPr>
              </a:p>
              <a:p>
                <a:r>
                  <a:rPr lang="zh-CN" altLang="en-US" sz="2500" b="1" dirty="0">
                    <a:latin typeface="宋体" panose="02010600030101010101" pitchFamily="2" charset="-122"/>
                  </a:rPr>
                  <a:t>等可能性</a:t>
                </a:r>
                <a:r>
                  <a:rPr lang="zh-CN" altLang="en-US" sz="2500" b="0" dirty="0">
                    <a:latin typeface="宋体" panose="02010600030101010101" pitchFamily="2" charset="-122"/>
                  </a:rPr>
                  <a:t>：</a:t>
                </a:r>
                <a:r>
                  <a:rPr lang="zh-CN" altLang="en-US" sz="2500" dirty="0">
                    <a:latin typeface="宋体" panose="02010600030101010101" pitchFamily="2" charset="-122"/>
                  </a:rPr>
                  <a:t>每个样本点概率相等</a:t>
                </a:r>
                <a:endParaRPr lang="en-US" altLang="zh-CN" sz="2500" dirty="0">
                  <a:latin typeface="宋体" panose="02010600030101010101" pitchFamily="2" charset="-122"/>
                </a:endParaRPr>
              </a:p>
              <a:p>
                <a:r>
                  <a:rPr lang="zh-CN" altLang="en-US" sz="2500" dirty="0">
                    <a:latin typeface="宋体" panose="02010600030101010101" pitchFamily="2" charset="-122"/>
                  </a:rPr>
                  <a:t>事件的概率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den>
                    </m:f>
                  </m:oMath>
                </a14:m>
                <a:endParaRPr lang="en-US" altLang="zh-CN" sz="2500" dirty="0">
                  <a:latin typeface="宋体" panose="02010600030101010101" pitchFamily="2" charset="-122"/>
                </a:endParaRPr>
              </a:p>
              <a:p>
                <a:endParaRPr lang="en-US" altLang="zh-CN" sz="2500" dirty="0">
                  <a:latin typeface="宋体" panose="02010600030101010101" pitchFamily="2" charset="-122"/>
                </a:endParaRPr>
              </a:p>
              <a:p>
                <a:r>
                  <a:rPr lang="zh-CN" altLang="en-US" sz="2400" dirty="0"/>
                  <a:t>概率的性质</a:t>
                </a:r>
              </a:p>
              <a:p>
                <a:pPr lvl="1"/>
                <a:r>
                  <a:rPr lang="zh-CN" altLang="en-US" sz="2000" dirty="0"/>
                  <a:t>非负性：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zh-CN" altLang="en-US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 lvl="1"/>
                <a:r>
                  <a:rPr lang="zh-CN" altLang="en-US" sz="2000" dirty="0"/>
                  <a:t>规范性：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b="0" dirty="0">
                  <a:solidFill>
                    <a:srgbClr val="000404"/>
                  </a:solidFill>
                </a:endParaRPr>
              </a:p>
              <a:p>
                <a:pPr lvl="1"/>
                <a:r>
                  <a:rPr lang="zh-CN" altLang="en-US" sz="2000" dirty="0"/>
                  <a:t>有限可加性：</a:t>
                </a:r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对互不相容事件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0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923" dirty="0">
                  <a:latin typeface="宋体" panose="02010600030101010101" pitchFamily="2" charset="-122"/>
                </a:endParaRPr>
              </a:p>
              <a:p>
                <a:pPr lvl="1"/>
                <a:endParaRPr lang="en-US" altLang="zh-CN" sz="2923" dirty="0">
                  <a:latin typeface="宋体" panose="02010600030101010101" pitchFamily="2" charset="-122"/>
                </a:endParaRPr>
              </a:p>
              <a:p>
                <a:r>
                  <a:rPr lang="zh-CN" altLang="en-US" sz="2500" dirty="0"/>
                  <a:t>例：投骰子</a:t>
                </a:r>
                <a:endParaRPr lang="en-US" altLang="zh-CN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点</m:t>
                        </m:r>
                        <m:r>
                          <a:rPr lang="zh-CN" altLang="en-US" sz="240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数</m:t>
                        </m:r>
                        <m:r>
                          <a:rPr lang="zh-CN" altLang="en-US" sz="24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为</m:t>
                        </m:r>
                        <m:r>
                          <a:rPr lang="zh-CN" altLang="en-US" sz="240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偶数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den>
                    </m:f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2500" dirty="0"/>
              </a:p>
              <a:p>
                <a:pPr lvl="1"/>
                <a:endParaRPr lang="en-US" altLang="zh-CN" sz="2077" dirty="0"/>
              </a:p>
              <a:p>
                <a:endParaRPr lang="en-US" altLang="zh-CN" sz="2923" dirty="0">
                  <a:latin typeface="宋体" panose="02010600030101010101" pitchFamily="2" charset="-122"/>
                </a:endParaRPr>
              </a:p>
              <a:p>
                <a:endParaRPr lang="en-US" altLang="zh-CN" sz="2500" dirty="0">
                  <a:latin typeface="宋体" panose="02010600030101010101" pitchFamily="2" charset="-12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01FB5-1951-A5E0-0B02-AFAC09760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C0026-00A0-EAE7-936B-1A81AFBEF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9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412A-FCA7-3D98-74D2-DBEEE0B3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古典概率模型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184A6-4338-CB0A-7B42-B1148B397AF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随机图模型</a:t>
                </a:r>
                <a:r>
                  <a:rPr lang="zh-CN" altLang="en-US" dirty="0"/>
                  <a:t>：有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个人</a:t>
                </a:r>
                <a:r>
                  <a:rPr lang="zh-CN" altLang="en-US" dirty="0"/>
                  <a:t>，每一对人等概率认识或不认识。</a:t>
                </a:r>
                <a:endParaRPr lang="en-US" altLang="zh-CN" dirty="0"/>
              </a:p>
              <a:p>
                <a:r>
                  <a:rPr lang="zh-CN" altLang="en-US" dirty="0"/>
                  <a:t>求特定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个人两两均认识的概率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zh-CN" altLang="en-US" dirty="0"/>
                  <a:t>求特定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个人两两均不认识的概率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样本点数量：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特定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个人两两均认识的概率</a:t>
                </a:r>
                <a:r>
                  <a:rPr lang="zh-CN" altLang="en-US" dirty="0"/>
                  <a:t>：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zh-CN" altLang="en-US" dirty="0"/>
                  <a:t>特定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个人两两均不认识的概率</a:t>
                </a:r>
                <a:r>
                  <a:rPr lang="zh-CN" altLang="en-US" dirty="0"/>
                  <a:t>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随机图应用</a:t>
                </a:r>
                <a:r>
                  <a:rPr lang="zh-CN" altLang="en-US" dirty="0"/>
                  <a:t>：网络科学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184A6-4338-CB0A-7B42-B1148B397A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530C4-649E-2508-3886-771269E56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5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74EC-2E75-17D5-E110-D7A0DD5B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古典概率模型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56560-FBC5-C8D7-C92E-2B0AA4404EF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球与桶模型</a:t>
                </a:r>
                <a:r>
                  <a:rPr lang="zh-CN" altLang="en-US" dirty="0"/>
                  <a:t>：有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个球</a:t>
                </a:r>
                <a:r>
                  <a:rPr lang="zh-CN" altLang="en-US" dirty="0"/>
                  <a:t>，每个球都等可能被放到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个桶中的任一个。求每个桶中至多有一个球的概率。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样本点数量：</a:t>
                </a:r>
                <a:r>
                  <a:rPr lang="en-US" altLang="zh-CN" sz="2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放法：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⋯(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哈希表：当哈希函数足够均匀，每个元素可被视为放进一个随机的桶中</a:t>
                </a:r>
                <a:endParaRPr lang="en-US" altLang="zh-CN" dirty="0"/>
              </a:p>
              <a:p>
                <a:r>
                  <a:rPr lang="zh-CN" altLang="en-US" dirty="0"/>
                  <a:t>哈希表没有冲突的概率：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56560-FBC5-C8D7-C92E-2B0AA4404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238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8921-C17D-0BE6-914E-3B45A354E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0D714B-44B0-A3F1-A6C9-52094BB6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25" y="3429000"/>
            <a:ext cx="40005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10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4A817B-0976-1BEA-DBA1-6944DF20E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98" y="380743"/>
            <a:ext cx="11659401" cy="800078"/>
          </a:xfrm>
        </p:spPr>
        <p:txBody>
          <a:bodyPr/>
          <a:lstStyle/>
          <a:p>
            <a:r>
              <a:rPr lang="en-US" dirty="0" err="1"/>
              <a:t>课程介绍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C71258-25B9-AB9C-33ED-E458F10FCC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11429516" cy="53338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1"/>
                </a:solidFill>
              </a:rPr>
              <a:t>课程名称：信息学中的概率统计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1"/>
                </a:solidFill>
              </a:rPr>
              <a:t>时间地点：1-16周 每周 周五</a:t>
            </a:r>
            <a:r>
              <a:rPr lang="en-US" altLang="zh-CN" sz="2800" b="0" dirty="0">
                <a:solidFill>
                  <a:schemeClr val="tx1"/>
                </a:solidFill>
              </a:rPr>
              <a:t>3-4</a:t>
            </a:r>
            <a:r>
              <a:rPr lang="zh-CN" altLang="en-US" sz="2800" b="0" dirty="0">
                <a:solidFill>
                  <a:schemeClr val="tx1"/>
                </a:solidFill>
              </a:rPr>
              <a:t>节，双周 周二 </a:t>
            </a:r>
            <a:r>
              <a:rPr lang="en-US" altLang="zh-CN" sz="2800" dirty="0"/>
              <a:t>1-2</a:t>
            </a:r>
            <a:r>
              <a:rPr lang="zh-CN" altLang="en-US" sz="2800" b="0" dirty="0">
                <a:solidFill>
                  <a:schemeClr val="tx1"/>
                </a:solidFill>
              </a:rPr>
              <a:t>节 @ 理教</a:t>
            </a:r>
            <a:r>
              <a:rPr lang="en-US" altLang="zh-CN" sz="2800" b="0" dirty="0">
                <a:solidFill>
                  <a:schemeClr val="tx1"/>
                </a:solidFill>
              </a:rPr>
              <a:t>402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1"/>
                </a:solidFill>
              </a:rPr>
              <a:t>考核方式：作业 </a:t>
            </a:r>
            <a:r>
              <a:rPr lang="en-US" altLang="zh-CN" sz="2800" b="0" dirty="0">
                <a:solidFill>
                  <a:schemeClr val="tx1"/>
                </a:solidFill>
              </a:rPr>
              <a:t>30</a:t>
            </a:r>
            <a:r>
              <a:rPr lang="zh-CN" altLang="en-US" sz="2800" b="0" dirty="0">
                <a:solidFill>
                  <a:schemeClr val="tx1"/>
                </a:solidFill>
              </a:rPr>
              <a:t>%，期中</a:t>
            </a:r>
            <a:r>
              <a:rPr lang="en-US" altLang="zh-CN" sz="2800" b="0" dirty="0">
                <a:solidFill>
                  <a:schemeClr val="tx1"/>
                </a:solidFill>
              </a:rPr>
              <a:t>35</a:t>
            </a:r>
            <a:r>
              <a:rPr lang="zh-CN" altLang="en-US" sz="2800" b="0" dirty="0">
                <a:solidFill>
                  <a:schemeClr val="tx1"/>
                </a:solidFill>
              </a:rPr>
              <a:t>%，期末 </a:t>
            </a:r>
            <a:r>
              <a:rPr lang="en-US" altLang="zh-CN" sz="2800" dirty="0"/>
              <a:t>35</a:t>
            </a:r>
            <a:r>
              <a:rPr lang="zh-CN" altLang="en-US" sz="2800" b="0" dirty="0">
                <a:solidFill>
                  <a:schemeClr val="tx1"/>
                </a:solidFill>
              </a:rPr>
              <a:t>% 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Office Hour</a:t>
            </a:r>
            <a:r>
              <a:rPr lang="zh-CN" altLang="en-US" sz="2800" dirty="0"/>
              <a:t>：每周二</a:t>
            </a:r>
            <a:r>
              <a:rPr lang="en-US" altLang="zh-CN" sz="2800" dirty="0"/>
              <a:t>2-3pm</a:t>
            </a:r>
            <a:r>
              <a:rPr lang="zh-CN" altLang="en-US" sz="2800" dirty="0"/>
              <a:t>，</a:t>
            </a:r>
            <a:r>
              <a:rPr lang="zh-CN" altLang="en-US" sz="2800" b="0" dirty="0">
                <a:solidFill>
                  <a:schemeClr val="tx1"/>
                </a:solidFill>
              </a:rPr>
              <a:t>静园五院</a:t>
            </a:r>
            <a:r>
              <a:rPr lang="en-US" altLang="zh-CN" sz="2800" b="0" dirty="0">
                <a:solidFill>
                  <a:schemeClr val="tx1"/>
                </a:solidFill>
              </a:rPr>
              <a:t>206-2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助教： 马允轩、王颖、张宇博、</a:t>
            </a:r>
            <a:r>
              <a:rPr lang="en-US" altLang="zh-CN" sz="2800" dirty="0"/>
              <a:t>…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1"/>
                </a:solidFill>
              </a:rPr>
              <a:t>习题课、助教</a:t>
            </a:r>
            <a:r>
              <a:rPr lang="en-US" altLang="zh-CN" sz="2800" b="0" dirty="0">
                <a:solidFill>
                  <a:schemeClr val="tx1"/>
                </a:solidFill>
              </a:rPr>
              <a:t>office</a:t>
            </a:r>
            <a:r>
              <a:rPr lang="zh-CN" altLang="en-US" sz="2800" b="0" dirty="0">
                <a:solidFill>
                  <a:schemeClr val="tx1"/>
                </a:solidFill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</a:rPr>
              <a:t>hour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邮箱：</a:t>
            </a:r>
            <a:r>
              <a:rPr lang="en-US" altLang="zh-CN" sz="2800" dirty="0">
                <a:hlinkClick r:id="rId2"/>
              </a:rPr>
              <a:t>ruosongwang@pku.edu.cn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11B32-A599-0D18-5DCA-1E44976416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8198" y="304344"/>
            <a:ext cx="1142952" cy="17144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4936771-B012-F34B-A734-5B1DB98308A5}" type="slidenum">
              <a:rPr lang="en-US" sz="5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5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753B6-0A07-13B5-FEC1-4E3D4B124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57" y="963861"/>
            <a:ext cx="3470849" cy="55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246BF-F2E2-4198-51E1-2C54088E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古典概率模型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1529C-DC77-04D8-A086-86A08672754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8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+⋯+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br>
                  <a:rPr lang="en-US" altLang="zh-CN" sz="2400" b="0" dirty="0"/>
                </a:br>
                <a:endParaRPr lang="en-US" altLang="zh-CN" sz="2400" b="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作业</a:t>
                </a:r>
                <a:r>
                  <a:rPr lang="zh-CN" altLang="en-US" dirty="0"/>
                  <a:t>：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1529C-DC77-04D8-A086-86A086727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DB0BA-A3BB-4B0E-5EF6-6CA5BBC2E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B691C-AD79-67C1-FBC9-55120D3A56F7}"/>
                  </a:ext>
                </a:extLst>
              </p:cNvPr>
              <p:cNvSpPr txBox="1"/>
              <p:nvPr/>
            </p:nvSpPr>
            <p:spPr>
              <a:xfrm>
                <a:off x="457181" y="2677480"/>
                <a:ext cx="6098582" cy="786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−⋯−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B691C-AD79-67C1-FBC9-55120D3A5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81" y="2677480"/>
                <a:ext cx="6098582" cy="786306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CDB6C1-8B08-4D60-8759-C9CAF25A19B9}"/>
                  </a:ext>
                </a:extLst>
              </p:cNvPr>
              <p:cNvSpPr txBox="1"/>
              <p:nvPr/>
            </p:nvSpPr>
            <p:spPr>
              <a:xfrm>
                <a:off x="5405197" y="2879013"/>
                <a:ext cx="60979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CDB6C1-8B08-4D60-8759-C9CAF25A1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197" y="2879013"/>
                <a:ext cx="609797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0D383-926A-ED8C-3A9D-708BEDFA94AC}"/>
                  </a:ext>
                </a:extLst>
              </p:cNvPr>
              <p:cNvSpPr txBox="1"/>
              <p:nvPr/>
            </p:nvSpPr>
            <p:spPr>
              <a:xfrm>
                <a:off x="-275095" y="3480656"/>
                <a:ext cx="6114080" cy="80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0D383-926A-ED8C-3A9D-708BEDFA9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5095" y="3480656"/>
                <a:ext cx="6114080" cy="809132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2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5C4A-692E-956D-1983-B44E63DD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回顾</a:t>
            </a:r>
            <a:r>
              <a:rPr lang="zh-CN" altLang="en-US" dirty="0"/>
              <a:t>：渐进记号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79322F-EC42-6FB6-F1C6-0C006A889BB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err="1"/>
                  <a:t>如果存在常数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3200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𝑀𝑔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err="1"/>
                  <a:t>对充分大的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均成立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err="1"/>
                  <a:t>如果存在常数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3200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err="1"/>
                  <a:t>对充分大的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均成立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3200" dirty="0"/>
                  <a:t> 如果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3200" dirty="0"/>
                  <a:t> 且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79322F-EC42-6FB6-F1C6-0C006A889B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77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056D9-541B-09A4-E47B-273E0813B6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002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A46F-141D-FD2C-3926-0CC6AD8A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古典概率模型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CDEE69-C1BC-D22F-E5E9-DAAB731851C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lvl="1"/>
                <a:r>
                  <a:rPr lang="en-US" sz="1977" dirty="0" err="1"/>
                  <a:t>当</a:t>
                </a:r>
                <a:r>
                  <a:rPr lang="en-US" altLang="zh-CN" sz="1977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77" dirty="0"/>
                  <a:t>时</a:t>
                </a:r>
                <a:r>
                  <a:rPr lang="zh-CN" altLang="en-US" sz="1977" dirty="0"/>
                  <a:t>，</a:t>
                </a:r>
                <a:r>
                  <a:rPr lang="en-US" altLang="zh-CN" sz="1977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7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1977" dirty="0"/>
              </a:p>
              <a:p>
                <a:pPr lvl="1"/>
                <a:r>
                  <a:rPr lang="en-US" sz="1977" dirty="0"/>
                  <a:t>当</a:t>
                </a:r>
                <a:r>
                  <a:rPr lang="en-US" altLang="zh-CN" sz="1977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77" dirty="0"/>
                  <a:t>时</a:t>
                </a:r>
                <a:r>
                  <a:rPr lang="zh-CN" altLang="en-US" sz="1977" dirty="0"/>
                  <a:t>，</a:t>
                </a:r>
                <a:r>
                  <a:rPr lang="en-US" altLang="zh-CN" sz="1977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7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endParaRPr lang="en-US" altLang="zh-CN" sz="1977" b="0" dirty="0"/>
              </a:p>
              <a:p>
                <a:endParaRPr lang="en-US" sz="2400" dirty="0"/>
              </a:p>
              <a:p>
                <a:r>
                  <a:rPr lang="en-US" sz="2400" dirty="0" err="1"/>
                  <a:t>无冲突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:r>
                  <a:rPr lang="zh-CN" altLang="en-US" sz="2400" b="0" dirty="0"/>
                  <a:t>生日悖论：</a:t>
                </a:r>
                <a:r>
                  <a:rPr lang="en-US" altLang="zh-CN" sz="2400" b="0" dirty="0"/>
                  <a:t>23</a:t>
                </a:r>
                <a:r>
                  <a:rPr lang="zh-CN" altLang="en-US" sz="2400" b="0" dirty="0"/>
                  <a:t>人中两人同生日的概率超过</a:t>
                </a:r>
                <a:r>
                  <a:rPr lang="en-US" altLang="zh-CN" sz="2400" b="0" dirty="0"/>
                  <a:t>50%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CDEE69-C1BC-D22F-E5E9-DAAB73185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17EB1-F0AE-87D6-A9AF-381452229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556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E73E-5B1C-CE86-8C25-29726DC3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几何概率模型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FF8BA-49AB-6FDE-BCD0-6D67C0A87C7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样本空间空间</a:t>
                </a:r>
                <a:r>
                  <a:rPr lang="en-US" altLang="zh-CN" sz="28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充满某个空间</a:t>
                </a:r>
                <a:r>
                  <a:rPr lang="zh-CN" altLang="en-US" dirty="0"/>
                  <a:t>，度量用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endParaRPr lang="en-US" altLang="zh-CN" dirty="0"/>
              </a:p>
              <a:p>
                <a:r>
                  <a:rPr lang="en-US" dirty="0" err="1"/>
                  <a:t>事件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对应样本空间中的一个区域</a:t>
                </a:r>
                <a:r>
                  <a:rPr lang="zh-CN" altLang="en-US" dirty="0"/>
                  <a:t>，概率为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zh-CN" altLang="en-US" dirty="0"/>
                  <a:t>概率的性质</a:t>
                </a:r>
              </a:p>
              <a:p>
                <a:pPr lvl="1"/>
                <a:r>
                  <a:rPr lang="zh-CN" altLang="en-US" sz="2100" dirty="0"/>
                  <a:t>非负性： </a:t>
                </a:r>
                <a14:m>
                  <m:oMath xmlns:m="http://schemas.openxmlformats.org/officeDocument/2006/math"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zh-CN" altLang="en-US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100" dirty="0"/>
              </a:p>
              <a:p>
                <a:pPr lvl="1"/>
                <a:r>
                  <a:rPr lang="zh-CN" altLang="en-US" sz="2100" dirty="0"/>
                  <a:t>规范性： </a:t>
                </a:r>
                <a14:m>
                  <m:oMath xmlns:m="http://schemas.openxmlformats.org/officeDocument/2006/math"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100" b="0" dirty="0">
                  <a:solidFill>
                    <a:srgbClr val="000404"/>
                  </a:solidFill>
                </a:endParaRPr>
              </a:p>
              <a:p>
                <a:pPr lvl="1"/>
                <a:r>
                  <a:rPr lang="zh-CN" altLang="en-US" sz="2100" dirty="0"/>
                  <a:t>有限可加性：</a:t>
                </a:r>
                <a:r>
                  <a:rPr lang="zh-CN" altLang="en-US" sz="21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对互不相容事件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1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altLang="zh-CN" sz="21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1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1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1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1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1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FF8BA-49AB-6FDE-BCD0-6D67C0A87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F8349-9505-6540-8667-4517A48FE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1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30A7-AF33-F8FB-94B4-990DE2F6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几何概率模型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BDCF54-A801-C577-FAD9-984AB02DAEF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在</a:t>
                </a:r>
                <a:r>
                  <a:rPr lang="en-US" altLang="zh-CN" sz="28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×[−1,1]</m:t>
                    </m:r>
                  </m:oMath>
                </a14:m>
                <a:r>
                  <a:rPr lang="en-US" dirty="0" err="1"/>
                  <a:t>中等概率取一个点</a:t>
                </a:r>
                <a:r>
                  <a:rPr lang="zh-CN" altLang="en-US" dirty="0"/>
                  <a:t>，落在单位圆中的概率？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样本空间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altLang="zh-CN" sz="2400" b="0" dirty="0">
                  <a:solidFill>
                    <a:srgbClr val="000404"/>
                  </a:solidFill>
                </a:endParaRP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Monte </a:t>
                </a:r>
                <a:r>
                  <a:rPr lang="en-US" dirty="0" err="1"/>
                  <a:t>Carlo方法</a:t>
                </a:r>
                <a:r>
                  <a:rPr lang="zh-CN" altLang="en-US" dirty="0"/>
                  <a:t>：利用随机数进行数值计算</a:t>
                </a:r>
                <a:endParaRPr lang="en-US" altLang="zh-CN" dirty="0"/>
              </a:p>
              <a:p>
                <a:r>
                  <a:rPr lang="en-US" dirty="0" err="1"/>
                  <a:t>应用</a:t>
                </a:r>
                <a:r>
                  <a:rPr lang="zh-CN" altLang="en-US" dirty="0"/>
                  <a:t>：图形学渲染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BDCF54-A801-C577-FAD9-984AB02DA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F304B-FCC5-C7B5-2247-EE239E0B5C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4098" name="Picture 2" descr="Estimating the value of Pi using Monte Carlo">
            <a:extLst>
              <a:ext uri="{FF2B5EF4-FFF2-40B4-BE49-F238E27FC236}">
                <a16:creationId xmlns:a16="http://schemas.microsoft.com/office/drawing/2014/main" id="{E11AAE92-7861-1187-9F84-28124197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939" y="2225769"/>
            <a:ext cx="3824745" cy="362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view of Monte Carlo">
            <a:extLst>
              <a:ext uri="{FF2B5EF4-FFF2-40B4-BE49-F238E27FC236}">
                <a16:creationId xmlns:a16="http://schemas.microsoft.com/office/drawing/2014/main" id="{8A95CE61-158D-DD2E-799B-094F998B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32" y="2225769"/>
            <a:ext cx="5483816" cy="274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1F96450-BBBC-25B7-F626-0AFBCF7E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68" y="3099785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43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BAD6-E766-C4B9-4F22-4777B3D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几何概率模型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EDD05-C9F1-A212-6E64-5231822AB04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在一根长度为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 err="1"/>
                  <a:t>的木棍上随机取两个点</a:t>
                </a:r>
                <a:r>
                  <a:rPr lang="zh-CN" altLang="en-US" dirty="0"/>
                  <a:t>将其分为三段</a:t>
                </a:r>
                <a:r>
                  <a:rPr lang="en-US" altLang="zh-CN" dirty="0" err="1"/>
                  <a:t>, </a:t>
                </a:r>
                <a:r>
                  <a:rPr lang="zh-CN" altLang="en-US" dirty="0"/>
                  <a:t>求它们可以构成一个三角形的概率</a:t>
                </a:r>
                <a:endParaRPr lang="en-US" altLang="zh-CN" dirty="0"/>
              </a:p>
              <a:p>
                <a:endParaRPr lang="en-US" b="0" dirty="0"/>
              </a:p>
              <a:p>
                <a:r>
                  <a:rPr lang="en-US" dirty="0" err="1"/>
                  <a:t>设两个切点到端点距离分别为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，则三段的长度可写为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i="0" u="none" strike="noStrike" dirty="0">
                    <a:solidFill>
                      <a:srgbClr val="191B1F"/>
                    </a:solidFill>
                    <a:effectLst/>
                    <a:latin typeface="-apple-system"/>
                  </a:rPr>
                  <a:t> 当</a:t>
                </a:r>
                <a:r>
                  <a:rPr lang="zh-CN" altLang="en-US" b="0" i="0" u="none" strike="noStrike" dirty="0">
                    <a:solidFill>
                      <a:srgbClr val="191B1F"/>
                    </a:solidFill>
                    <a:effectLst/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0" u="none" strike="noStrike" dirty="0">
                  <a:solidFill>
                    <a:srgbClr val="191B1F"/>
                  </a:solidFill>
                  <a:effectLst/>
                  <a:latin typeface="-apple-system"/>
                </a:endParaRPr>
              </a:p>
              <a:p>
                <a14:m>
                  <m:oMath xmlns:m="http://schemas.openxmlformats.org/officeDocument/2006/math"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b="0" i="0" u="none" strike="noStrike" dirty="0">
                    <a:solidFill>
                      <a:srgbClr val="191B1F"/>
                    </a:solidFill>
                    <a:effectLst/>
                    <a:latin typeface="-apple-system"/>
                  </a:rPr>
                  <a:t> </a:t>
                </a:r>
                <a:r>
                  <a:rPr lang="en-US" dirty="0">
                    <a:solidFill>
                      <a:srgbClr val="191B1F"/>
                    </a:solidFill>
                    <a:latin typeface="-apple-system"/>
                  </a:rPr>
                  <a:t>当</a:t>
                </a:r>
                <a:r>
                  <a:rPr lang="zh-CN" altLang="en-US" dirty="0">
                    <a:solidFill>
                      <a:srgbClr val="191B1F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solidFill>
                    <a:srgbClr val="191B1F"/>
                  </a:solidFill>
                  <a:latin typeface="-apple-system"/>
                </a:endParaRPr>
              </a:p>
              <a:p>
                <a:endParaRPr lang="en-US" b="0" i="0" u="none" strike="noStrike" dirty="0">
                  <a:solidFill>
                    <a:srgbClr val="191B1F"/>
                  </a:solidFill>
                  <a:effectLst/>
                  <a:latin typeface="-apple-system"/>
                </a:endParaRPr>
              </a:p>
              <a:p>
                <a:r>
                  <a:rPr lang="zh-CN" altLang="en-US" dirty="0"/>
                  <a:t>可以构成一个三角形</a:t>
                </a:r>
                <a:r>
                  <a:rPr lang="zh-CN" altLang="en-US" dirty="0">
                    <a:solidFill>
                      <a:srgbClr val="191B1F"/>
                    </a:solidFill>
                    <a:latin typeface="-apple-system"/>
                    <a:sym typeface="Wingdings" pitchFamily="2" charset="2"/>
                  </a:rPr>
                  <a:t>等价于</a:t>
                </a:r>
                <a14:m>
                  <m:oMath xmlns:m="http://schemas.openxmlformats.org/officeDocument/2006/math"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u="none" strike="noStrike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u="none" strike="noStrike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u="none" strike="noStrike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u="none" strike="noStrike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u="none" strike="noStrike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u="none" strike="noStrike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u="none" strike="noStrike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u="none" strike="noStrike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u="none" strike="noStrike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u="none" strike="noStrike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i="0" u="none" strike="noStrike" dirty="0">
                  <a:solidFill>
                    <a:srgbClr val="191B1F"/>
                  </a:solidFill>
                  <a:effectLst/>
                  <a:latin typeface="-apple-system"/>
                </a:endParaRPr>
              </a:p>
              <a:p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EDD05-C9F1-A212-6E64-5231822AB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93476-80B3-C13E-7D78-8F2185CC9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5122" name="Picture 2" descr="plot of inequalities">
            <a:extLst>
              <a:ext uri="{FF2B5EF4-FFF2-40B4-BE49-F238E27FC236}">
                <a16:creationId xmlns:a16="http://schemas.microsoft.com/office/drawing/2014/main" id="{F1F005F0-5BC1-7491-7F84-2C13C7E5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16" y="4005942"/>
            <a:ext cx="2128797" cy="212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61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3858-CC39-75F0-28D3-A0427865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概率的公理化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3F0C6-E6D5-B477-1B33-3D801793486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sz="2800" dirty="0" err="1"/>
                  <a:t>将样本空间的哪些子集看作事件</a:t>
                </a:r>
                <a:r>
                  <a:rPr lang="zh-CN" altLang="en-US" sz="2800" dirty="0"/>
                  <a:t>？</a:t>
                </a:r>
                <a:endParaRPr lang="en-US" altLang="zh-CN" sz="2800" dirty="0"/>
              </a:p>
              <a:p>
                <a:pPr lvl="1"/>
                <a:r>
                  <a:rPr lang="zh-CN" altLang="en-US" sz="24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对集合操作封闭</a:t>
                </a:r>
                <a:endParaRPr lang="en-US" altLang="zh-CN" sz="2400" dirty="0"/>
              </a:p>
              <a:p>
                <a:pPr lvl="1"/>
                <a:r>
                  <a:rPr lang="en-US" sz="2400" dirty="0" err="1"/>
                  <a:t>全部子集</a:t>
                </a:r>
                <a:r>
                  <a:rPr lang="zh-CN" altLang="en-US" sz="2400" dirty="0"/>
                  <a:t>？</a:t>
                </a:r>
                <a:endParaRPr lang="en-US" sz="2400" dirty="0"/>
              </a:p>
              <a:p>
                <a:endParaRPr lang="en-US" b="1" dirty="0"/>
              </a:p>
              <a:p>
                <a:r>
                  <a:rPr lang="en-US" b="1" dirty="0" err="1"/>
                  <a:t>事件域</a:t>
                </a:r>
                <a:r>
                  <a:rPr lang="zh-CN" altLang="en-US" b="1" dirty="0"/>
                  <a:t>：</a:t>
                </a:r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对于样本空间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，事件的集合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满足</a:t>
                </a:r>
                <a:endParaRPr lang="en-US" altLang="zh-CN" sz="28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377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377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limLoc m:val="subSup"/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4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为一个事件域，又称为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2800" b="1" dirty="0"/>
                  <a:t>-</a:t>
                </a:r>
                <a:r>
                  <a:rPr lang="zh-CN" altLang="en-US" sz="2800" b="1" dirty="0"/>
                  <a:t>代数</a:t>
                </a:r>
                <a:endParaRPr lang="en-US" altLang="zh-CN" sz="2800" b="1" dirty="0"/>
              </a:p>
              <a:p>
                <a:endParaRPr lang="en-US" altLang="zh-CN" sz="2800" b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</a:t>
                </a:r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集合操作封闭的集合的集合</a:t>
                </a:r>
                <a:endParaRPr lang="en-US" altLang="zh-CN" sz="28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endParaRPr lang="en-US" altLang="zh-CN" sz="28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3F0C6-E6D5-B477-1B33-3D801793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667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FCB82-014C-579A-F687-A38FB402A4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231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BA5B-CA84-D783-161F-C8A71B6CB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71C-AFC6-7B66-A76C-B9F37400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概率的公理化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7B933-FE98-8D70-A0EC-82E0AA94FC2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概率：</a:t>
                </a:r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为样本空间，</a:t>
                </a:r>
                <a:r>
                  <a:rPr lang="en-US" altLang="zh-CN" sz="280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的某些子集组成的事件域。如果定义在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上的实值函数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满足</a:t>
                </a:r>
                <a:endParaRPr lang="en-US" altLang="zh-CN" sz="28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:r>
                  <a:rPr lang="zh-CN" altLang="en-US" sz="2377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对于任意</a:t>
                </a:r>
                <a14:m>
                  <m:oMath xmlns:m="http://schemas.openxmlformats.org/officeDocument/2006/math">
                    <m:r>
                      <a:rPr lang="en-US" altLang="zh-CN" sz="2377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377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sz="24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8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38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8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38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38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:r>
                  <a:rPr lang="zh-CN" altLang="en-US" sz="238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对互不相容事件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38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38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38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altLang="zh-CN" sz="238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r>
                  <a:rPr lang="zh-CN" altLang="en-US" sz="238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38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38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38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  <m:sub>
                            <m:r>
                              <a:rPr lang="en-US" altLang="zh-CN" sz="238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38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38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38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8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38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38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38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8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38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38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38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r>
                  <a:rPr lang="zh-CN" altLang="en-US" sz="242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42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2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2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42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为事件</a:t>
                </a:r>
                <a14:m>
                  <m:oMath xmlns:m="http://schemas.openxmlformats.org/officeDocument/2006/math">
                    <m:r>
                      <a:rPr lang="en-US" altLang="zh-CN" sz="242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2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的概率，</a:t>
                </a:r>
                <a14:m>
                  <m:oMath xmlns:m="http://schemas.openxmlformats.org/officeDocument/2006/math">
                    <m:r>
                      <a:rPr lang="en-US" altLang="zh-CN" sz="2420" b="0" i="0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2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2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2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2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2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2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2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为概率空间</a:t>
                </a:r>
                <a:endParaRPr lang="en-US" altLang="zh-CN" sz="242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7B933-FE98-8D70-A0EC-82E0AA94F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2F31F-01B2-4546-DED2-A8CF25F52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080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DF6D-249F-0B9C-CD94-07D40ABC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概率的公理化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CB1AB-399E-05F9-8A74-416CAB05D4A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solidFill>
                      <a:srgbClr val="000404"/>
                    </a:solidFill>
                  </a:rPr>
                  <a:t>有限可加性：</a:t>
                </a:r>
                <a:r>
                  <a:rPr lang="en-US" altLang="zh-CN" sz="24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solidFill>
                      <a:srgbClr val="000404"/>
                    </a:solidFill>
                  </a:rPr>
                  <a:t>补集：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sz="24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solidFill>
                      <a:srgbClr val="000404"/>
                    </a:solidFill>
                  </a:rPr>
                  <a:t>空集是事件，且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单调性：如果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400" b="0" i="0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sz="2400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CN" sz="2400" b="0" dirty="0">
                    <a:solidFill>
                      <a:srgbClr val="000404"/>
                    </a:solidFill>
                  </a:rPr>
                  <a:t>可减性</a:t>
                </a:r>
                <a:r>
                  <a:rPr lang="zh-CN" altLang="en-US" sz="2400" b="0" dirty="0">
                    <a:solidFill>
                      <a:srgbClr val="000404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加法公式：</a:t>
                </a:r>
                <a:r>
                  <a:rPr lang="en-US" altLang="zh-CN" sz="24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一般加法公式：</a:t>
                </a:r>
                <a:r>
                  <a:rPr lang="en-US" altLang="zh-CN" sz="24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4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CB1AB-399E-05F9-8A74-416CAB05D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99" t="-881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E515F-560C-35B0-D38B-CC4975FDB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5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C02BD-BB0D-566B-6B08-FB6AC15B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概率的公理化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7CF24-DBD0-62C3-38A7-2D4B3DD656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个有编号的球</a:t>
                </a:r>
                <a:r>
                  <a:rPr lang="zh-CN" altLang="en-US" dirty="0"/>
                  <a:t>，将他们随机打乱，使得每种排列均等概率出现。求随机打乱后，至少有一个球位置没有改变的概率。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设事件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为编号为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的球位置没有改变，则有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b="0" dirty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en-US" b="0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均不相同时，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…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∪⋯∪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−…</m:t>
                    </m:r>
                  </m:oMath>
                </a14:m>
                <a:br>
                  <a:rPr lang="en-US" altLang="zh-CN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endParaRPr lang="en-US" altLang="zh-CN" dirty="0"/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7CF24-DBD0-62C3-38A7-2D4B3DD65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238" r="-444" b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7E84E-171B-CDD5-2DD9-42750F0662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39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F959-7807-A0ED-92D0-6DDDEBD1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课程大纲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C74F-259F-C2DC-8D6A-CAA3443206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9818" y="1359640"/>
            <a:ext cx="4029081" cy="3354864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概率部分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概率论的基本概念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随机变量及其分布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多维随机变量及其分布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尾不等式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大数定律与中心极限定理</a:t>
            </a:r>
            <a:endParaRPr lang="en-US" altLang="zh-CN" sz="2000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1C96F-9390-03EF-9989-91A30BD298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3F644-9350-F01F-801B-5267ED0CC13E}"/>
              </a:ext>
            </a:extLst>
          </p:cNvPr>
          <p:cNvSpPr txBox="1"/>
          <p:nvPr/>
        </p:nvSpPr>
        <p:spPr>
          <a:xfrm>
            <a:off x="7656003" y="1359640"/>
            <a:ext cx="3126179" cy="2351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统计部分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数理统计的基本概念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参数估计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假设检验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0" dirty="0">
                <a:solidFill>
                  <a:schemeClr val="tx1"/>
                </a:solidFill>
              </a:rPr>
              <a:t>方差分析和回归分析</a:t>
            </a:r>
            <a:endParaRPr lang="en-US" altLang="zh-CN" sz="2000" b="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EBCB9-4E89-0124-5109-AF6395CBCDEF}"/>
              </a:ext>
            </a:extLst>
          </p:cNvPr>
          <p:cNvSpPr txBox="1"/>
          <p:nvPr/>
        </p:nvSpPr>
        <p:spPr>
          <a:xfrm>
            <a:off x="3186672" y="5159848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定量分析</a:t>
            </a:r>
            <a:r>
              <a:rPr lang="zh-CN" altLang="en-US" sz="2400" b="1" dirty="0"/>
              <a:t>（上下界）、</a:t>
            </a:r>
            <a:r>
              <a:rPr lang="en-US" sz="2400" b="1" dirty="0" err="1">
                <a:latin typeface="+mn-lt"/>
              </a:rPr>
              <a:t>在信息科学中的应用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93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7D5A-C550-EE24-4F9D-FF110996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概率的公理化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27D5D-594D-3613-E8AA-8EDAA2134AD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半可加性</a:t>
                </a:r>
                <a:r>
                  <a:rPr lang="en-US" altLang="zh-CN" sz="2800" dirty="0"/>
                  <a:t>(Union Bound)</a:t>
                </a:r>
                <a:r>
                  <a:rPr lang="zh-CN" altLang="en-US" sz="2800" dirty="0"/>
                  <a:t>：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  <a:p>
                <a:pPr lvl="1"/>
                <a:r>
                  <a:rPr lang="en-US" sz="2377" dirty="0" err="1"/>
                  <a:t>对</a:t>
                </a:r>
                <a:r>
                  <a:rPr lang="en-US" altLang="zh-CN" sz="2377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77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77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377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77" dirty="0"/>
                  <a:t>没有任何要求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球与桶模型</a:t>
                </a:r>
                <a:r>
                  <a:rPr lang="zh-CN" altLang="en-US" sz="2800" dirty="0"/>
                  <a:t>：有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个球</a:t>
                </a:r>
                <a:r>
                  <a:rPr lang="zh-CN" altLang="en-US" sz="2800" dirty="0"/>
                  <a:t>，每个球都等可能被放到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/>
                  <a:t>个桶中的任一个。求每个桶中至多有一个球的概率。</a:t>
                </a:r>
                <a:endParaRPr lang="en-US" sz="2800" dirty="0"/>
              </a:p>
              <a:p>
                <a:r>
                  <a:rPr lang="zh-CN" altLang="en-US" sz="2800" dirty="0"/>
                  <a:t>使用</a:t>
                </a:r>
                <a:r>
                  <a:rPr lang="en-US" altLang="zh-CN" sz="2800" dirty="0"/>
                  <a:t>Union Bound</a:t>
                </a:r>
                <a:r>
                  <a:rPr lang="zh-CN" altLang="en-US" sz="2800" dirty="0"/>
                  <a:t>估计？</a:t>
                </a:r>
                <a:endParaRPr lang="en-US" altLang="zh-CN" sz="2800" dirty="0"/>
              </a:p>
              <a:p>
                <a:pPr lvl="1"/>
                <a:r>
                  <a:rPr lang="zh-CN" altLang="en-US" sz="2400" dirty="0">
                    <a:solidFill>
                      <a:srgbClr val="000404"/>
                    </a:solidFill>
                  </a:rPr>
                  <a:t>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377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sz="2377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377" dirty="0"/>
                  <a:t>个球和第</a:t>
                </a:r>
                <a14:m>
                  <m:oMath xmlns:m="http://schemas.openxmlformats.org/officeDocument/2006/math">
                    <m:r>
                      <a:rPr lang="en-US" altLang="zh-CN" sz="2377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377" dirty="0"/>
                  <a:t>个球被放入同一个桶中</a:t>
                </a:r>
                <a:endParaRPr lang="en-US" altLang="zh-CN" sz="2377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≥1−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对比：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27D5D-594D-3613-E8AA-8EDAA2134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2857" r="-777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4324-2635-5355-D2A4-6A40D51F1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98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4602-FCB5-1A4A-1A2C-FA55ADF6E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概率的公理化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CC0FD-1984-C62C-6572-59C2BAE96F4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有限可加性：</a:t>
                </a:r>
                <a:r>
                  <a:rPr lang="en-US" altLang="zh-CN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zh-CN" altLang="en-US" b="0" dirty="0">
                    <a:solidFill>
                      <a:srgbClr val="000404"/>
                    </a:solidFill>
                  </a:rPr>
                  <a:t>可列可加性：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limLoc m:val="subSup"/>
                            <m:ctrlP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err="1"/>
                  <a:t>是否等价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=[0,∞)</m:t>
                    </m:r>
                  </m:oMath>
                </a14:m>
                <a:r>
                  <a:rPr lang="en-US" altLang="zh-CN" b="0" i="1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en-US" altLang="zh-CN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i="1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,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可以简单理解为A的长度</a:t>
                </a:r>
              </a:p>
              <a:p>
                <a:endParaRPr lang="en-US" altLang="zh-CN" b="0" i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CC0FD-1984-C62C-6572-59C2BAE96F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776F-4CD5-6195-2180-482B66A23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39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E999-FBC5-0CD8-19B3-3B9ECC21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概率的公理化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3FBE7-65A4-A44F-72B4-36372EA0608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的逆否命题</a:t>
                </a:r>
                <a:r>
                  <a:rPr lang="zh-CN" altLang="en-US" dirty="0"/>
                  <a:t>：如果事件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满足</a:t>
                </a:r>
                <a:r>
                  <a:rPr lang="en-US" altLang="zh-CN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可用于证明特定数学对象的存在性</a:t>
                </a:r>
                <a:r>
                  <a:rPr lang="zh-CN" altLang="en-US" dirty="0"/>
                  <a:t>（概率证法）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dirty="0" err="1"/>
                  <a:t>证明</a:t>
                </a:r>
                <a:r>
                  <a:rPr lang="zh-CN" altLang="en-US" dirty="0"/>
                  <a:t>：</a:t>
                </a:r>
                <a:r>
                  <a:rPr lang="en-US" dirty="0" err="1"/>
                  <a:t>对于任意</a:t>
                </a:r>
                <a:r>
                  <a:rPr lang="en-US" altLang="zh-CN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zh-CN" altLang="en-US" dirty="0"/>
                  <a:t>，存在一个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f>
                          <m:fPr>
                            <m:ctrlP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个人组成的关系网络</a:t>
                </a:r>
                <a:r>
                  <a:rPr lang="zh-CN" altLang="en-US" dirty="0"/>
                  <a:t>，使得对于任意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个人</a:t>
                </a:r>
                <a:r>
                  <a:rPr lang="zh-CN" altLang="en-US" dirty="0"/>
                  <a:t>，既非两两均认识，也非两两均不认识。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考虑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个人组成的随机图</a:t>
                </a:r>
                <a:r>
                  <a:rPr lang="zh-CN" altLang="en-US" dirty="0"/>
                  <a:t>。事件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为存在</a:t>
                </a:r>
                <a:r>
                  <a:rPr lang="en-US" altLang="zh-CN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个人</a:t>
                </a:r>
                <a:r>
                  <a:rPr lang="zh-CN" altLang="en-US" dirty="0"/>
                  <a:t>两两均认识，事件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err="1"/>
                  <a:t>为存在</a:t>
                </a:r>
                <a:r>
                  <a:rPr lang="en-US" altLang="zh-CN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个人</a:t>
                </a:r>
                <a:r>
                  <a:rPr lang="zh-CN" altLang="en-US" dirty="0"/>
                  <a:t>两两均不认识。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−1)/2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−1)/2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≤2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≤2⋅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bar>
                          <m:barPr>
                            <m:pos m:val="to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3FBE7-65A4-A44F-72B4-36372EA060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666" t="-476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2FC85-8939-4070-931B-5063B89E5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32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45D6DC-CB39-18D9-7240-8302358F62F6}"/>
                  </a:ext>
                </a:extLst>
              </p:cNvPr>
              <p:cNvSpPr txBox="1"/>
              <p:nvPr/>
            </p:nvSpPr>
            <p:spPr>
              <a:xfrm>
                <a:off x="6445333" y="5486438"/>
                <a:ext cx="6097978" cy="677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45D6DC-CB39-18D9-7240-8302358F6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333" y="5486438"/>
                <a:ext cx="6097978" cy="677493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5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B844-3E6E-5DB7-1290-11096D13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条件概率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9C86F-ED39-33E2-B26D-B2509F44AE6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对于</a:t>
                </a:r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概率空间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，事件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err="1"/>
                  <a:t>满足</a:t>
                </a:r>
                <a:r>
                  <a:rPr lang="en-US" altLang="zh-CN" sz="280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dirty="0" err="1"/>
                  <a:t>则</a:t>
                </a:r>
                <a:r>
                  <a:rPr lang="zh-CN" altLang="en-US" dirty="0"/>
                  <a:t>事件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发生的条件下事件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发生的概率为</a:t>
                </a:r>
                <a:r>
                  <a:rPr lang="en-US" altLang="zh-CN" sz="280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8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r>
                          <a:rPr lang="en-US" altLang="zh-CN" sz="280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条件概率满足概率的三条性质</a:t>
                </a:r>
                <a:endParaRPr lang="en-US" dirty="0"/>
              </a:p>
              <a:p>
                <a:pPr lvl="1"/>
                <a:r>
                  <a:rPr lang="zh-CN" altLang="en-US" sz="24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对于任意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sz="24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对互不相容事件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altLang="zh-CN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2400" i="1" dirty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 dirty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∪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 dirty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 dirty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+∞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i="1" dirty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8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8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+∞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sz="28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8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 dirty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0040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9C86F-ED39-33E2-B26D-B2509F44AE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667" b="-14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009B6-6B2F-C2C2-B91E-378E4558D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33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34F76A-E832-F25F-59A7-F2DDDA551A50}"/>
              </a:ext>
            </a:extLst>
          </p:cNvPr>
          <p:cNvGrpSpPr/>
          <p:nvPr/>
        </p:nvGrpSpPr>
        <p:grpSpPr>
          <a:xfrm>
            <a:off x="9665913" y="2350133"/>
            <a:ext cx="1683970" cy="1241249"/>
            <a:chOff x="7164127" y="2179536"/>
            <a:chExt cx="1683970" cy="124124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14E2C65-49C0-ED65-8D49-1D8861D8B73B}"/>
                </a:ext>
              </a:extLst>
            </p:cNvPr>
            <p:cNvSpPr/>
            <p:nvPr/>
          </p:nvSpPr>
          <p:spPr>
            <a:xfrm>
              <a:off x="7302427" y="2475763"/>
              <a:ext cx="802610" cy="751975"/>
            </a:xfrm>
            <a:prstGeom prst="ellipse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7CE6E0-0F4B-4F6F-A72A-7523D5B6607D}"/>
                </a:ext>
              </a:extLst>
            </p:cNvPr>
            <p:cNvSpPr/>
            <p:nvPr/>
          </p:nvSpPr>
          <p:spPr>
            <a:xfrm>
              <a:off x="7772869" y="2475763"/>
              <a:ext cx="1001166" cy="751975"/>
            </a:xfrm>
            <a:prstGeom prst="ellipse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2E86BD-33DF-4150-AD2D-732149F3A686}"/>
                </a:ext>
              </a:extLst>
            </p:cNvPr>
            <p:cNvSpPr/>
            <p:nvPr/>
          </p:nvSpPr>
          <p:spPr>
            <a:xfrm>
              <a:off x="7164127" y="2230049"/>
              <a:ext cx="1659988" cy="119073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600" b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5CC253-53A7-E723-7F8A-5E79D400F8AB}"/>
                </a:ext>
              </a:extLst>
            </p:cNvPr>
            <p:cNvSpPr txBox="1"/>
            <p:nvPr/>
          </p:nvSpPr>
          <p:spPr>
            <a:xfrm>
              <a:off x="8155117" y="2663001"/>
              <a:ext cx="33214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B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4541DD-455E-7E08-A3BF-D1C5C9823816}"/>
                </a:ext>
              </a:extLst>
            </p:cNvPr>
            <p:cNvSpPr txBox="1"/>
            <p:nvPr/>
          </p:nvSpPr>
          <p:spPr>
            <a:xfrm>
              <a:off x="8527175" y="2179536"/>
              <a:ext cx="32092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S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06627E-A901-2F7B-CB98-D10E6EDB4C6E}"/>
                </a:ext>
              </a:extLst>
            </p:cNvPr>
            <p:cNvSpPr txBox="1"/>
            <p:nvPr/>
          </p:nvSpPr>
          <p:spPr>
            <a:xfrm>
              <a:off x="7302427" y="2661886"/>
              <a:ext cx="33214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A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5ACB80-1BDB-B87A-21FA-0D134B4A9E06}"/>
                </a:ext>
              </a:extLst>
            </p:cNvPr>
            <p:cNvSpPr txBox="1"/>
            <p:nvPr/>
          </p:nvSpPr>
          <p:spPr>
            <a:xfrm>
              <a:off x="7735393" y="2675395"/>
              <a:ext cx="415498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chemeClr val="tx1"/>
                  </a:solidFill>
                </a:rPr>
                <a:t>AB</a:t>
              </a:r>
              <a:endParaRPr lang="en-CN" sz="16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53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A741-4DD5-04C0-CC5F-14217B79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条件概率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9A686-672B-D106-D8AE-EAB48B6B29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1 </a:t>
            </a:r>
            <a:r>
              <a:rPr lang="zh-CN" altLang="en-US" sz="2800" b="0" dirty="0">
                <a:solidFill>
                  <a:srgbClr val="000404"/>
                </a:solidFill>
                <a:latin typeface="宋体" panose="02010600030101010101" pitchFamily="2" charset="-122"/>
              </a:rPr>
              <a:t>：</a:t>
            </a:r>
            <a:r>
              <a:rPr kumimoji="1"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一个家庭中有两个小孩，已知至少一个是女孩，问两个都是女孩的概率是多少？</a:t>
            </a:r>
            <a:endParaRPr kumimoji="1" lang="en-US" altLang="zh-CN" sz="28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kumimoji="1" lang="en-US" sz="2800" dirty="0">
              <a:latin typeface="Times New Roman" panose="02020603050405020304" pitchFamily="18" charset="0"/>
            </a:endParaRPr>
          </a:p>
          <a:p>
            <a:endParaRPr kumimoji="1" lang="en-US" sz="2800" dirty="0">
              <a:latin typeface="Times New Roman" panose="02020603050405020304" pitchFamily="18" charset="0"/>
            </a:endParaRPr>
          </a:p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：一个小球被等概率放在三个盒子中的一个。已知</a:t>
            </a:r>
            <a:r>
              <a:rPr lang="en-US" altLang="zh-CN" dirty="0"/>
              <a:t>2</a:t>
            </a:r>
            <a:r>
              <a:rPr lang="zh-CN" altLang="en-US" dirty="0"/>
              <a:t>号盒子没有小球，</a:t>
            </a:r>
            <a:r>
              <a:rPr lang="en-US" altLang="zh-CN" dirty="0"/>
              <a:t>1</a:t>
            </a:r>
            <a:r>
              <a:rPr lang="zh-CN" altLang="en-US" dirty="0"/>
              <a:t>号盒子有小球的概率是多少？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4CA13-298A-5725-DFE7-344F9343A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05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2988-B818-A4C1-8620-8283E28E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条件概率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23423-17D2-CE4E-A6C0-DD9D4B5DB2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乘法公式</a:t>
                </a:r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altLang="zh-CN" sz="2800" b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8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8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sz="28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sz="2803" b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3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3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3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3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803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803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3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3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3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803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3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3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803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803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3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3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803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3" b="0" i="1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3" b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3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3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3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3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3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3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3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803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3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3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3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3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3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3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803" b="0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3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3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3" b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803" b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3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：一批零件共有</a:t>
                </a:r>
                <a:r>
                  <a:rPr lang="en-US" altLang="zh-CN" dirty="0"/>
                  <a:t>100 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其中有</a:t>
                </a:r>
                <a:r>
                  <a:rPr lang="en-US" altLang="zh-CN" dirty="0"/>
                  <a:t>10 </a:t>
                </a:r>
                <a:r>
                  <a:rPr lang="zh-CN" altLang="en-US" dirty="0"/>
                  <a:t>个不合格品。从中一个一个取出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求第三次才取得不合格品的概率是多少</a:t>
                </a:r>
                <a:r>
                  <a:rPr lang="en-US" altLang="zh-CN" dirty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23423-17D2-CE4E-A6C0-DD9D4B5DB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BA64A-4E7D-4F92-C56D-AF1072523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1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24A47-FD67-5D6A-CA0B-3B3D209F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条件概率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54471-61EC-D609-9E84-B9F33ED354A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全概率公式</a:t>
                </a:r>
                <a:endParaRPr lang="en-US" dirty="0"/>
              </a:p>
              <a:p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的划分，</a:t>
                </a:r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互不相容，且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endParaRPr lang="en-US" altLang="zh-CN" sz="28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en-US" altLang="zh-CN" sz="280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</m:e>
                    </m:d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sz="280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bar>
                          <m:barPr>
                            <m:pos m:val="top"/>
                            <m:ctrlP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sz="28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</m:e>
                    </m:d>
                  </m:oMath>
                </a14:m>
                <a:endParaRPr lang="en-US" altLang="zh-CN" sz="2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endParaRPr lang="en-US" altLang="zh-CN" sz="28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r>
                  <a:rPr lang="zh-CN" altLang="en-US" sz="2800" dirty="0"/>
                  <a:t>例</a:t>
                </a:r>
                <a:r>
                  <a:rPr lang="en-US" altLang="zh-CN" sz="2800" dirty="0"/>
                  <a:t>1 </a:t>
                </a:r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：设在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张彩票中有一张奖券</a:t>
                </a:r>
                <a:r>
                  <a:rPr lang="en-US" altLang="zh-CN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. </a:t>
                </a:r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求第二人摸到奖券的概率是多少</a:t>
                </a:r>
                <a:r>
                  <a:rPr lang="en-US" altLang="zh-CN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?</a:t>
                </a:r>
              </a:p>
              <a:p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</a:t>
                </a:r>
                <a:r>
                  <a:rPr lang="en-US" altLang="zh-CN" sz="2800" dirty="0"/>
                  <a:t>2</a:t>
                </a:r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：假设患肺癌的概率为</a:t>
                </a:r>
                <a:r>
                  <a:rPr lang="en-US" altLang="zh-CN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0.1%</a:t>
                </a:r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，已知</a:t>
                </a:r>
                <a:r>
                  <a:rPr lang="en-US" altLang="zh-CN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20%</a:t>
                </a:r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的人吸烟，且他们患肺癌的概率为</a:t>
                </a:r>
                <a:r>
                  <a:rPr lang="en-US" altLang="zh-CN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0.4%</a:t>
                </a:r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，不吸烟患肺癌的概率为多少？</a:t>
                </a:r>
                <a:endParaRPr lang="en-US" altLang="zh-CN" sz="28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endParaRPr lang="en-US" altLang="zh-CN" sz="2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54471-61EC-D609-9E84-B9F33ED35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666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05416-6A13-8CB5-41EB-5F370CD8DE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97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ACBD-1E10-8C0F-1BEF-E746F1A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条件概率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B6B81D-DA3A-17E4-F800-61AFFF10F19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贝叶斯公式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：某癌症发病率为百万分之一，某针对该癌症的检测试剂的准确率是</a:t>
                </a:r>
                <a:r>
                  <a:rPr lang="en-US" altLang="zh-CN" dirty="0"/>
                  <a:t>99.9%</a:t>
                </a:r>
                <a:r>
                  <a:rPr lang="zh-CN" altLang="en-US" dirty="0"/>
                  <a:t>。若检测结果为阳性，有多大概率患病？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表示患病，</a:t>
                </a:r>
                <a:r>
                  <a:rPr lang="en-US" altLang="zh-CN" sz="240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表示检测结果为阳性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⋅0.999+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⋅0.001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8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=0.999⋅</m:t>
                    </m:r>
                    <m:f>
                      <m:f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1001</m:t>
                        </m:r>
                      </m:den>
                    </m:f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B6B81D-DA3A-17E4-F800-61AFFF10F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190" r="-2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82579-659E-045E-14B3-EE0CD892E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03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901F-7E6C-831E-A562-7266A954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条件概率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88369-4A05-D569-7975-06D4E8A25DC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条件概率的全概率公式</a:t>
                </a:r>
                <a:endParaRPr lang="en-US" dirty="0"/>
              </a:p>
              <a:p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的划分</a:t>
                </a:r>
                <a:endParaRPr lang="en-US" altLang="zh-CN" sz="240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zh-CN" altLang="en-US" sz="24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sz="24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rgbClr val="00040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𝐴𝐶</m:t>
                            </m:r>
                          </m:e>
                        </m:d>
                      </m:num>
                      <m:den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srgbClr val="00040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000404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：保险公司认为世界上有两种人。第一种人每年有</a:t>
                </a:r>
                <a:r>
                  <a:rPr lang="en-US" altLang="zh-CN" dirty="0"/>
                  <a:t>40%</a:t>
                </a:r>
                <a:r>
                  <a:rPr lang="zh-CN" altLang="en-US" dirty="0"/>
                  <a:t>的概率出事故，第二种人每年有</a:t>
                </a:r>
                <a:r>
                  <a:rPr lang="en-US" altLang="zh-CN" dirty="0"/>
                  <a:t>20%</a:t>
                </a:r>
                <a:r>
                  <a:rPr lang="zh-CN" altLang="en-US" dirty="0"/>
                  <a:t>的概率出事故。人群中有</a:t>
                </a:r>
                <a:r>
                  <a:rPr lang="en-US" altLang="zh-CN" dirty="0"/>
                  <a:t>30%</a:t>
                </a:r>
                <a:r>
                  <a:rPr lang="zh-CN" altLang="en-US" dirty="0"/>
                  <a:t>的人是第一种人。若某个客户第一年出了事故，第二年出事故的概率？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表示为</a:t>
                </a:r>
                <a:r>
                  <a:rPr lang="zh-CN" altLang="en-US" dirty="0"/>
                  <a:t>第一种人，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表示第一年出事故</a:t>
                </a:r>
                <a:r>
                  <a:rPr lang="zh-CN" altLang="en-US" dirty="0">
                    <a:solidFill>
                      <a:srgbClr val="000404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表示第二年出事故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ba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88369-4A05-D569-7975-06D4E8A25D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666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A5490-239D-2ECC-C56E-A0E7B671B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04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AC604-B0DD-51D9-384D-425E75543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D7616-84DD-80EC-3914-6801C9CF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事件的独立性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58AF3C-5E6D-9003-17E6-DFB6AD38D16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满足，则事件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8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8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800" b="1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相互独立</a:t>
                </a:r>
                <a:endParaRPr lang="en-US" altLang="zh-CN" sz="2800" b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，等价于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互不相容且有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，是否有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dirty="0"/>
                  <a:t>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：在随机图模型中，事件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 err="1"/>
                  <a:t>表示</a:t>
                </a:r>
                <a:r>
                  <a:rPr lang="en-US" altLang="zh-CN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三人两两认识</a:t>
                </a:r>
                <a:r>
                  <a:rPr lang="zh-CN" altLang="en-US" dirty="0"/>
                  <a:t>。何时有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𝑎𝑏𝑐</m:t>
                        </m:r>
                      </m:sub>
                    </m:sSub>
                  </m:oMath>
                </a14:m>
                <a:r>
                  <a:rPr lang="en-US" dirty="0"/>
                  <a:t>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</m:sSub>
                  </m:oMath>
                </a14:m>
                <a:r>
                  <a:rPr lang="en-US" dirty="0" err="1"/>
                  <a:t>独立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𝑎𝑏𝑐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𝑑𝑒𝑓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=1/8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≥5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𝑎𝑏𝑐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)=1/64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𝑎𝑏𝑐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)=1/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𝑎𝑏𝑐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)=1/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58AF3C-5E6D-9003-17E6-DFB6AD38D1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EDC95-03FD-A7C7-DEBA-148FD112C9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50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8587-3458-3F86-A580-2D3143BF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参考书籍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767B2-F424-C3B0-08F6-3CB6A49ED5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1.</a:t>
            </a:r>
            <a:r>
              <a:rPr lang="zh-CN" altLang="en-US" sz="2400" b="0" dirty="0">
                <a:solidFill>
                  <a:schemeClr val="tx1"/>
                </a:solidFill>
              </a:rPr>
              <a:t> 概率论与数理统计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400" b="0" dirty="0">
                <a:solidFill>
                  <a:schemeClr val="tx1"/>
                </a:solidFill>
              </a:rPr>
              <a:t>作者：茆诗松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2.</a:t>
            </a:r>
            <a:r>
              <a:rPr lang="zh-CN" altLang="en-US" sz="2400" b="0" dirty="0">
                <a:solidFill>
                  <a:schemeClr val="tx1"/>
                </a:solidFill>
              </a:rPr>
              <a:t> 概率论与数理统计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CN" sz="2400" b="0" dirty="0">
                <a:solidFill>
                  <a:schemeClr val="tx1"/>
                </a:solidFill>
              </a:rPr>
              <a:t>作者</a:t>
            </a:r>
            <a:r>
              <a:rPr lang="zh-CN" altLang="en-US" sz="2400" b="0" dirty="0">
                <a:solidFill>
                  <a:schemeClr val="tx1"/>
                </a:solidFill>
              </a:rPr>
              <a:t>：</a:t>
            </a:r>
            <a:r>
              <a:rPr lang="zh-CN" altLang="en-CN" sz="2400" b="0" dirty="0">
                <a:solidFill>
                  <a:schemeClr val="tx1"/>
                </a:solidFill>
              </a:rPr>
              <a:t>何书元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3.</a:t>
            </a:r>
            <a:r>
              <a:rPr lang="zh-CN" altLang="en-US" sz="2400" b="0" dirty="0">
                <a:solidFill>
                  <a:schemeClr val="tx1"/>
                </a:solidFill>
              </a:rPr>
              <a:t> 概率论与数理统计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CN" sz="2400" b="0" dirty="0">
                <a:solidFill>
                  <a:schemeClr val="tx1"/>
                </a:solidFill>
              </a:rPr>
              <a:t>作者</a:t>
            </a:r>
            <a:r>
              <a:rPr lang="zh-CN" altLang="en-US" sz="2400" b="0" dirty="0">
                <a:solidFill>
                  <a:schemeClr val="tx1"/>
                </a:solidFill>
              </a:rPr>
              <a:t>：</a:t>
            </a:r>
            <a:r>
              <a:rPr lang="zh-CN" altLang="en-CN" sz="2400" b="0" dirty="0">
                <a:solidFill>
                  <a:schemeClr val="tx1"/>
                </a:solidFill>
              </a:rPr>
              <a:t>盛骤</a:t>
            </a:r>
            <a:r>
              <a:rPr lang="zh-CN" altLang="en-US" sz="2400" b="0" dirty="0">
                <a:solidFill>
                  <a:schemeClr val="tx1"/>
                </a:solidFill>
              </a:rPr>
              <a:t>、谢式千、潘承毅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/>
              <a:t>4</a:t>
            </a:r>
            <a:r>
              <a:rPr lang="en-US" altLang="zh-CN" sz="2400" b="0" dirty="0">
                <a:solidFill>
                  <a:schemeClr val="tx1"/>
                </a:solidFill>
              </a:rPr>
              <a:t>. Introduction to Probability for Computing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/>
              <a:t>作者：</a:t>
            </a:r>
            <a:r>
              <a:rPr lang="en-US" altLang="zh-CN" sz="2400" dirty="0"/>
              <a:t>Mor </a:t>
            </a:r>
            <a:r>
              <a:rPr lang="en-US" altLang="zh-CN" sz="2400" dirty="0" err="1"/>
              <a:t>Harchol</a:t>
            </a:r>
            <a:r>
              <a:rPr lang="en-US" altLang="zh-CN" sz="2400" dirty="0"/>
              <a:t>-Balter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CACDE-8CD7-DD96-5579-3DE6397621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450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137F-22EE-2BA4-CC54-C8449060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事件的独立性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D37A6F-8B24-5809-D0E0-69A1F80E409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对于事件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满足，则事件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8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CN" altLang="zh-CN" sz="2800" b="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800" b="1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相互独立</a:t>
                </a:r>
                <a:endParaRPr lang="en-US" altLang="zh-CN" sz="2800" b="1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r>
                  <a:rPr lang="zh-CN" altLang="en-US" sz="28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80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，等价于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800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例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：</a:t>
                </a:r>
                <a:r>
                  <a:rPr lang="en-US" dirty="0"/>
                  <a:t> </a:t>
                </a:r>
                <a:r>
                  <a:rPr lang="en-US" dirty="0" err="1"/>
                  <a:t>在球与桶模型</a:t>
                </a:r>
                <a:r>
                  <a:rPr lang="zh-CN" altLang="en-US" dirty="0"/>
                  <a:t>中，事件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个桶中没有球。何时有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独立？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D37A6F-8B24-5809-D0E0-69A1F80E4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5365B-B32E-1B01-7B08-4FBD67A35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125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91D1-A7E6-50EB-E05B-27CA7133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事件的独立性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BBC27B-0D7C-6A08-24BC-4C5C3F29A0C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对于三个事件</a:t>
                </a:r>
                <a:r>
                  <a:rPr lang="en-US" altLang="zh-CN" sz="2400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如果</a:t>
                </a:r>
                <a:r>
                  <a:rPr lang="en-US" altLang="zh-CN" sz="1977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9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9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𝐴𝐵𝐶</m:t>
                        </m:r>
                      </m:e>
                    </m:d>
                    <m:r>
                      <a:rPr lang="en-US" altLang="zh-CN" sz="19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9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9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9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9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9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9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9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9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，是否有三个事件中任意两个</a:t>
                </a:r>
                <a:r>
                  <a:rPr lang="en-US" dirty="0" err="1"/>
                  <a:t>事件</a:t>
                </a:r>
                <a:r>
                  <a:rPr lang="zh-CN" altLang="en-US" dirty="0"/>
                  <a:t>均独立？</a:t>
                </a:r>
                <a:endParaRPr lang="en-US" altLang="zh-CN" dirty="0"/>
              </a:p>
              <a:p>
                <a:pPr lvl="1"/>
                <a:r>
                  <a:rPr lang="en-US" dirty="0" err="1"/>
                  <a:t>如果三个事件中任意两个事件均独立</a:t>
                </a:r>
                <a:r>
                  <a:rPr lang="zh-CN" altLang="en-US" dirty="0"/>
                  <a:t>，是否有</a:t>
                </a:r>
                <a14:m>
                  <m:oMath xmlns:m="http://schemas.openxmlformats.org/officeDocument/2006/math">
                    <m:r>
                      <a:rPr lang="en-US" altLang="zh-CN" sz="23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3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𝐴𝐵𝐶</m:t>
                        </m:r>
                      </m:e>
                    </m:d>
                    <m:r>
                      <a:rPr lang="en-US" altLang="zh-CN" sz="23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3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3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3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3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77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3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3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3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377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如何定义多个事件的独立性？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BBC27B-0D7C-6A08-24BC-4C5C3F29A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5CAC2-CDF8-7845-0104-1D78515EDA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5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C10D-5A30-C5AD-57A6-329EEE3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事件的独立性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A1E6A-E051-C8EE-E177-732DF316EE0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对于三个事件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，若</a:t>
                </a: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则称</a:t>
                </a:r>
                <a:r>
                  <a:rPr lang="en-US" altLang="zh-CN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b="1" dirty="0"/>
                  <a:t>两两独立</a:t>
                </a:r>
              </a:p>
              <a:p>
                <a:r>
                  <a:rPr lang="en-US" dirty="0" err="1"/>
                  <a:t>若</a:t>
                </a:r>
                <a:r>
                  <a:rPr lang="en-US" altLang="zh-CN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两两独立</a:t>
                </a:r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</a:t>
                </a:r>
                <a:r>
                  <a:rPr lang="en-US" dirty="0" err="1"/>
                  <a:t>称</a:t>
                </a:r>
                <a:r>
                  <a:rPr lang="en-US" altLang="zh-CN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b="1" dirty="0"/>
                  <a:t>相互独立</a:t>
                </a:r>
              </a:p>
              <a:p>
                <a:endParaRPr lang="en-US" dirty="0"/>
              </a:p>
              <a:p>
                <a:r>
                  <a:rPr lang="zh-CN" altLang="en-US" dirty="0">
                    <a:solidFill>
                      <a:srgbClr val="000404"/>
                    </a:solidFill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00404"/>
                    </a:solidFill>
                  </a:rPr>
                  <a:t>个事件</a:t>
                </a:r>
                <a:r>
                  <a:rPr lang="en-US" altLang="zh-CN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，如果对于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{1, 2,…,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err="1"/>
                  <a:t>的</a:t>
                </a:r>
                <a:r>
                  <a:rPr lang="en-US" b="1" dirty="0" err="1"/>
                  <a:t>任意子集</a:t>
                </a:r>
                <a:r>
                  <a:rPr lang="en-US" altLang="zh-CN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dirty="0"/>
                  <a:t>，都有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err="1"/>
                  <a:t>则称</a:t>
                </a:r>
                <a:r>
                  <a:rPr lang="en-US" altLang="zh-CN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1" dirty="0"/>
                  <a:t>相互独立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A1E6A-E051-C8EE-E177-732DF316E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395B2-4EB2-A2CB-E3AB-7E2B0CDE8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31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6FB4-9416-D576-4155-23BB2663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事件的独立性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ED8ED-BBA4-DE63-A03A-CC8DC652729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，是否有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80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与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b="0" dirty="0"/>
                  <a:t>独立</a:t>
                </a:r>
                <a:r>
                  <a:rPr lang="zh-CN" altLang="en-US" b="0" dirty="0"/>
                  <a:t>？</a:t>
                </a:r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b="0" dirty="0"/>
                  <a:t>例</a:t>
                </a:r>
                <a:r>
                  <a:rPr lang="en-US" altLang="zh-CN" b="0" dirty="0"/>
                  <a:t>2</a:t>
                </a:r>
                <a:r>
                  <a:rPr lang="zh-CN" altLang="en-US" b="0" dirty="0"/>
                  <a:t>：</a:t>
                </a:r>
                <a:r>
                  <a:rPr lang="zh-CN" altLang="en-US" b="0" dirty="0">
                    <a:latin typeface="Helvetica" pitchFamily="2" charset="0"/>
                  </a:rPr>
                  <a:t>两人轮流射击。</a:t>
                </a:r>
                <a:r>
                  <a:rPr lang="zh-CN" altLang="en-US" dirty="0">
                    <a:latin typeface="Helvetica" pitchFamily="2" charset="0"/>
                  </a:rPr>
                  <a:t>甲的命中概率为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Helvetica" pitchFamily="2" charset="0"/>
                  </a:rPr>
                  <a:t>，乙的命中概率为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b="0" dirty="0"/>
                  <a:t>。先命中者获胜。求甲乙各自获胜的概率？</a:t>
                </a:r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ED8ED-BBA4-DE63-A03A-CC8DC6527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 r="-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E62A-AA99-C290-36D8-28153E391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21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1A00-3FD6-4051-0CB2-6DA73E77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事件的独立性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6ECEF-6643-58D1-BAAF-A1B51B7B049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Helvetica" pitchFamily="2" charset="0"/>
                  </a:rPr>
                  <a:t>做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次重复试验，每次试验结果均独立，称为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latin typeface="Helvetica" pitchFamily="2" charset="0"/>
                  </a:rPr>
                  <a:t>重独立重复试验</a:t>
                </a:r>
                <a:endParaRPr lang="en-US" altLang="zh-CN" dirty="0">
                  <a:latin typeface="Helvetica" pitchFamily="2" charset="0"/>
                </a:endParaRPr>
              </a:p>
              <a:p>
                <a:r>
                  <a:rPr lang="zh-CN" altLang="en-US" dirty="0">
                    <a:latin typeface="Helvetica" pitchFamily="2" charset="0"/>
                  </a:rPr>
                  <a:t>如果某个随机试验只有两个可能的结果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和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</m:oMath>
                </a14:m>
                <a:r>
                  <a:rPr lang="zh-CN" altLang="en-US" dirty="0">
                    <a:latin typeface="Helvetica" pitchFamily="2" charset="0"/>
                  </a:rPr>
                  <a:t>，将试验独立地重复进行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次，称为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latin typeface="Helvetica" pitchFamily="2" charset="0"/>
                  </a:rPr>
                  <a:t>重伯努利试验</a:t>
                </a:r>
                <a:endParaRPr lang="en-US" altLang="zh-CN" b="1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r>
                  <a:rPr lang="zh-CN" altLang="en-US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例：若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，求</a:t>
                </a:r>
                <a:endParaRPr lang="en-US" altLang="zh-CN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:r>
                  <a:rPr lang="zh-CN" altLang="en-US" sz="254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540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54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次试验</a:t>
                </a:r>
                <a14:m>
                  <m:oMath xmlns:m="http://schemas.openxmlformats.org/officeDocument/2006/math">
                    <m:r>
                      <a:rPr lang="en-US" altLang="zh-CN" sz="2540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4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发生的概率</a:t>
                </a:r>
                <a:endParaRPr lang="en-US" altLang="zh-CN" sz="254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:r>
                  <a:rPr lang="zh-CN" altLang="en-US" sz="254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54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4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次试验中</a:t>
                </a:r>
                <a14:m>
                  <m:oMath xmlns:m="http://schemas.openxmlformats.org/officeDocument/2006/math">
                    <m:r>
                      <a:rPr lang="en-US" altLang="zh-CN" sz="254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4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均不发生的概率</a:t>
                </a:r>
                <a:endParaRPr lang="en-US" altLang="zh-CN" sz="254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pPr lvl="1"/>
                <a:r>
                  <a:rPr lang="zh-CN" altLang="en-US" sz="254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54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4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次试验中</a:t>
                </a:r>
                <a14:m>
                  <m:oMath xmlns:m="http://schemas.openxmlformats.org/officeDocument/2006/math">
                    <m:r>
                      <a:rPr lang="en-US" altLang="zh-CN" sz="254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40" b="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发生过至少一次的概率</a:t>
                </a:r>
                <a:endParaRPr lang="en-US" altLang="zh-CN" sz="2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  <a:p>
                <a:endParaRPr lang="en-US" altLang="zh-CN" sz="2800" b="0" dirty="0">
                  <a:solidFill>
                    <a:srgbClr val="000404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6ECEF-6643-58D1-BAAF-A1B51B7B0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848E2-B576-8EA3-DA39-F9AF47BE54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19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FD4F9-0197-4612-77C6-FF6E0A262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D067-6B90-300E-B68C-16D8F2B5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为什么要学习概率统计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64ECB-BF26-CB6D-FC09-03FB68E3DF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机器学习</a:t>
            </a:r>
            <a:r>
              <a:rPr lang="zh-CN" altLang="en-US" dirty="0"/>
              <a:t>：</a:t>
            </a:r>
            <a:r>
              <a:rPr lang="en-US" altLang="zh-CN" b="1" dirty="0"/>
              <a:t>Stochastic</a:t>
            </a:r>
            <a:r>
              <a:rPr lang="en-US" altLang="zh-CN" dirty="0"/>
              <a:t> Gradient Descent, Diffusion</a:t>
            </a:r>
            <a:r>
              <a:rPr lang="en-US" altLang="zh-CN" b="1" dirty="0"/>
              <a:t> Probabilistic </a:t>
            </a:r>
            <a:r>
              <a:rPr lang="en-US" altLang="zh-CN" dirty="0"/>
              <a:t>Model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博弈论</a:t>
            </a:r>
            <a:r>
              <a:rPr lang="zh-CN" altLang="en-US" dirty="0"/>
              <a:t>：</a:t>
            </a:r>
            <a:r>
              <a:rPr lang="en-US" altLang="zh-CN" b="1" dirty="0"/>
              <a:t>Mixed</a:t>
            </a:r>
            <a:r>
              <a:rPr lang="en-US" altLang="zh-CN" dirty="0"/>
              <a:t> Strategy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网络</a:t>
            </a:r>
            <a:r>
              <a:rPr lang="en-US" altLang="zh-CN" dirty="0"/>
              <a:t>/</a:t>
            </a:r>
            <a:r>
              <a:rPr lang="zh-CN" altLang="en-US" dirty="0"/>
              <a:t>系统：</a:t>
            </a:r>
            <a:r>
              <a:rPr lang="en-US" altLang="zh-CN" b="1" dirty="0"/>
              <a:t>Stochastic</a:t>
            </a:r>
            <a:r>
              <a:rPr lang="en-US" altLang="zh-CN" dirty="0"/>
              <a:t> Models in Queueing Theory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计算理论</a:t>
            </a:r>
            <a:r>
              <a:rPr lang="zh-CN" altLang="en-US" dirty="0"/>
              <a:t>：</a:t>
            </a:r>
            <a:r>
              <a:rPr lang="en-US" altLang="zh-CN" b="1" dirty="0"/>
              <a:t>Probabilistic</a:t>
            </a:r>
            <a:r>
              <a:rPr lang="en-US" altLang="zh-CN" dirty="0"/>
              <a:t> Turing Machine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算法设计</a:t>
            </a:r>
            <a:r>
              <a:rPr lang="zh-CN" altLang="en-US" dirty="0"/>
              <a:t>：</a:t>
            </a:r>
            <a:r>
              <a:rPr lang="en-US" altLang="zh-CN" b="1" dirty="0"/>
              <a:t>Randomized</a:t>
            </a:r>
            <a:r>
              <a:rPr lang="en-US" altLang="zh-CN" dirty="0"/>
              <a:t> Algorithm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图形学</a:t>
            </a:r>
            <a:r>
              <a:rPr lang="zh-CN" altLang="en-US" dirty="0"/>
              <a:t>：</a:t>
            </a:r>
            <a:r>
              <a:rPr lang="en-US" altLang="zh-CN" b="1" dirty="0"/>
              <a:t>Stochastic </a:t>
            </a:r>
            <a:r>
              <a:rPr lang="en-US" altLang="zh-CN" dirty="0"/>
              <a:t>Progressive Photon Mapping</a:t>
            </a:r>
          </a:p>
          <a:p>
            <a:pPr>
              <a:lnSpc>
                <a:spcPct val="150000"/>
              </a:lnSpc>
            </a:pP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AFD2E-B8B1-D2BC-124A-EC9E8E62E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1026" name="Picture 2" descr="Gary Miller">
            <a:extLst>
              <a:ext uri="{FF2B5EF4-FFF2-40B4-BE49-F238E27FC236}">
                <a16:creationId xmlns:a16="http://schemas.microsoft.com/office/drawing/2014/main" id="{F6F39924-F9C6-6C51-8822-A4EFBCFD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886" y="2797557"/>
            <a:ext cx="2731560" cy="273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CF0BB0-1BA9-E5A7-E612-1FB79F0807BF}"/>
              </a:ext>
            </a:extLst>
          </p:cNvPr>
          <p:cNvSpPr txBox="1"/>
          <p:nvPr/>
        </p:nvSpPr>
        <p:spPr>
          <a:xfrm>
            <a:off x="8479503" y="5646260"/>
            <a:ext cx="282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Gary L. </a:t>
            </a:r>
            <a:r>
              <a:rPr lang="en-US" sz="2400" dirty="0" err="1">
                <a:latin typeface="+mn-lt"/>
              </a:rPr>
              <a:t>Miller@CMU</a:t>
            </a:r>
            <a:endParaRPr lang="en-US" sz="2400" dirty="0">
              <a:latin typeface="+mn-lt"/>
            </a:endParaRPr>
          </a:p>
          <a:p>
            <a:pPr algn="ctr"/>
            <a:r>
              <a:rPr lang="en-US" sz="2400" dirty="0">
                <a:latin typeface="+mn-lt"/>
              </a:rPr>
              <a:t>Miller-</a:t>
            </a:r>
            <a:r>
              <a:rPr lang="en-US" sz="2400" dirty="0" err="1">
                <a:latin typeface="+mn-lt"/>
              </a:rPr>
              <a:t>Rabin算法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23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E0FE-A560-7CEB-61A9-9E94A9C9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为什么要学习概率统计</a:t>
            </a:r>
            <a:r>
              <a:rPr lang="zh-CN" altLang="en-US" dirty="0"/>
              <a:t>？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44971C-15B4-8A25-252E-BE7EA6B438F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599313" y="3328390"/>
            <a:ext cx="2882900" cy="63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C4B5-C315-9BBA-CCC5-3F107430F1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432DCD-ECC3-2D61-D19C-4CB227EA4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24" y="1162498"/>
            <a:ext cx="2462254" cy="533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2B32B-BF14-CFAB-C8B9-4F5EA2E14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98" y="1334871"/>
            <a:ext cx="7116342" cy="4952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A5577-38CE-978A-F68D-FDAF24968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313" y="1087311"/>
            <a:ext cx="3419573" cy="548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5B60-7D21-ECB8-028C-533F09CB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概率论的基本概念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67C3-2F02-497A-835E-CEA5B78313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随机事件和样本空间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概率和频率、古典概率模型与几何概率模型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概率的公理化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条件概率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事件的独立性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9B686-0DEF-89E1-80AD-19BE0B1E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14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B35D-67A0-0BB3-56A6-EC0682B5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随机事件和样本空间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1000-83A6-6D39-E197-E7A0CB0BC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随机现象</a:t>
            </a:r>
            <a:r>
              <a:rPr lang="zh-CN" altLang="en-US" dirty="0"/>
              <a:t>：在一定的条件下</a:t>
            </a:r>
            <a:r>
              <a:rPr lang="en-US" altLang="zh-CN" dirty="0"/>
              <a:t>, </a:t>
            </a:r>
            <a:r>
              <a:rPr lang="zh-CN" altLang="en-US" b="1" dirty="0"/>
              <a:t>并不总是出现相同结果</a:t>
            </a:r>
            <a:r>
              <a:rPr lang="zh-CN" altLang="en-US" dirty="0"/>
              <a:t>的现象</a:t>
            </a:r>
            <a:endParaRPr lang="en-US" altLang="zh-CN" dirty="0"/>
          </a:p>
          <a:p>
            <a:pPr lvl="1"/>
            <a:r>
              <a:rPr lang="zh-CN" altLang="en-US" dirty="0"/>
              <a:t>掷硬币的结果、投骰子的结果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的寿命、测量物理量的误差</a:t>
            </a:r>
            <a:endParaRPr lang="en-US" altLang="zh-CN" dirty="0"/>
          </a:p>
          <a:p>
            <a:pPr lvl="1"/>
            <a:r>
              <a:rPr lang="zh-CN" altLang="en-US" dirty="0"/>
              <a:t>比赛的输赢、经济增长速度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dirty="0" err="1"/>
              <a:t>确定性现象</a:t>
            </a:r>
            <a:r>
              <a:rPr lang="zh-CN" altLang="en-US" dirty="0"/>
              <a:t>：只有一个结果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随机试验</a:t>
            </a:r>
            <a:r>
              <a:rPr lang="zh-CN" altLang="en-US" dirty="0"/>
              <a:t>：在相同条件下可以重复的随机现象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92117-49DF-9979-A2F4-D4358945AF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27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7A9F-2549-E2B2-0F89-2B9ACD1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1245-B541-8C12-0980-A7F31375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随机事件和样本空间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F55A0-BA57-19F3-5424-EADD8A14BF3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样本</a:t>
                </a:r>
                <a:r>
                  <a:rPr lang="zh-CN" altLang="en-US" b="1" dirty="0"/>
                  <a:t>空间</a:t>
                </a:r>
                <a:r>
                  <a:rPr lang="zh-CN" altLang="en-US" dirty="0"/>
                  <a:t>：随机现象的一切可能基本结果组成的集合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为基本结果</a:t>
                </a:r>
                <a:r>
                  <a:rPr lang="zh-CN" altLang="en-US" dirty="0"/>
                  <a:t>（</a:t>
                </a:r>
                <a:r>
                  <a:rPr lang="zh-CN" altLang="en-US" b="1" dirty="0"/>
                  <a:t>样本点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掷硬币：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正面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反面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zh-CN" altLang="en-US" dirty="0"/>
                  <a:t>勺园餐厅一天用餐的人数：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={0,1,2,…}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zh-CN" altLang="en-US" dirty="0"/>
                  <a:t>对电子产品测试输入电压：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0, 220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测量误差</a:t>
                </a:r>
                <a:r>
                  <a:rPr lang="zh-CN" altLang="en-US" dirty="0"/>
                  <a:t>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思考</a:t>
                </a:r>
                <a:r>
                  <a:rPr lang="zh-CN" altLang="en-US" dirty="0"/>
                  <a:t>：使用随机数生成器的计算机程序的样本空间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F55A0-BA57-19F3-5424-EADD8A14B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14AE9-588B-56CF-DA37-F019DF492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526467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CMU">
      <a:majorFont>
        <a:latin typeface="Calibri Light"/>
        <a:ea typeface=""/>
        <a:cs typeface=""/>
      </a:majorFont>
      <a:minorFont>
        <a:latin typeface="CMU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+mn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MU_PPT_Template" id="{DB2D8003-C580-7940-9974-E3F0DE4BFAC9}" vid="{B3C37CB1-306B-BF44-AB84-35F53A677EF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21365</TotalTime>
  <Words>3369</Words>
  <Application>Microsoft Macintosh PowerPoint</Application>
  <PresentationFormat>Widescreen</PresentationFormat>
  <Paragraphs>469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-apple-system</vt:lpstr>
      <vt:lpstr>CMU Sans Serif</vt:lpstr>
      <vt:lpstr>等线</vt:lpstr>
      <vt:lpstr>宋体</vt:lpstr>
      <vt:lpstr>Times</vt:lpstr>
      <vt:lpstr>Arial</vt:lpstr>
      <vt:lpstr>Calibri</vt:lpstr>
      <vt:lpstr>Calibri Light</vt:lpstr>
      <vt:lpstr>Cambria Math</vt:lpstr>
      <vt:lpstr>Helvetica</vt:lpstr>
      <vt:lpstr>Times New Roman</vt:lpstr>
      <vt:lpstr>Wingdings 3</vt:lpstr>
      <vt:lpstr>CMU PPT Theme</vt:lpstr>
      <vt:lpstr>信息学中的概率统计</vt:lpstr>
      <vt:lpstr>课程介绍</vt:lpstr>
      <vt:lpstr>课程大纲</vt:lpstr>
      <vt:lpstr>参考书籍</vt:lpstr>
      <vt:lpstr>为什么要学习概率统计？</vt:lpstr>
      <vt:lpstr>为什么要学习概率统计？</vt:lpstr>
      <vt:lpstr>概率论的基本概念</vt:lpstr>
      <vt:lpstr>1. 随机事件和样本空间</vt:lpstr>
      <vt:lpstr>1. 随机事件和样本空间</vt:lpstr>
      <vt:lpstr>1. 随机事件和样本空间</vt:lpstr>
      <vt:lpstr>1. 随机事件和样本空间</vt:lpstr>
      <vt:lpstr>1. 随机事件和样本空间</vt:lpstr>
      <vt:lpstr>1. 随机事件和样本空间</vt:lpstr>
      <vt:lpstr>1. 随机事件和样本空间</vt:lpstr>
      <vt:lpstr>2. 概率和频率</vt:lpstr>
      <vt:lpstr>2. 概率和频率</vt:lpstr>
      <vt:lpstr>2. 古典概率模型</vt:lpstr>
      <vt:lpstr>2. 古典概率模型</vt:lpstr>
      <vt:lpstr>2. 古典概率模型</vt:lpstr>
      <vt:lpstr>2. 古典概率模型</vt:lpstr>
      <vt:lpstr>回顾：渐进记号</vt:lpstr>
      <vt:lpstr>2. 古典概率模型</vt:lpstr>
      <vt:lpstr>2. 几何概率模型</vt:lpstr>
      <vt:lpstr>2. 几何概率模型</vt:lpstr>
      <vt:lpstr>2. 几何概率模型</vt:lpstr>
      <vt:lpstr>3. 概率的公理化</vt:lpstr>
      <vt:lpstr>3. 概率的公理化</vt:lpstr>
      <vt:lpstr>3. 概率的公理化</vt:lpstr>
      <vt:lpstr>3. 概率的公理化</vt:lpstr>
      <vt:lpstr>3. 概率的公理化</vt:lpstr>
      <vt:lpstr>3. 概率的公理化</vt:lpstr>
      <vt:lpstr>3. 概率的公理化</vt:lpstr>
      <vt:lpstr>4. 条件概率</vt:lpstr>
      <vt:lpstr>4. 条件概率</vt:lpstr>
      <vt:lpstr>4. 条件概率</vt:lpstr>
      <vt:lpstr>4. 条件概率</vt:lpstr>
      <vt:lpstr>4. 条件概率</vt:lpstr>
      <vt:lpstr>4. 条件概率</vt:lpstr>
      <vt:lpstr>5. 事件的独立性</vt:lpstr>
      <vt:lpstr>5. 事件的独立性</vt:lpstr>
      <vt:lpstr>5. 事件的独立性</vt:lpstr>
      <vt:lpstr>5. 事件的独立性</vt:lpstr>
      <vt:lpstr>5. 事件的独立性</vt:lpstr>
      <vt:lpstr>5. 事件的独立性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Good Representation Sufficient for Sample Efficient Reinforcement Learning?</dc:title>
  <dc:creator>Microsoft Office User</dc:creator>
  <cp:lastModifiedBy>ruosongw</cp:lastModifiedBy>
  <cp:revision>1634</cp:revision>
  <dcterms:created xsi:type="dcterms:W3CDTF">2019-12-24T13:39:44Z</dcterms:created>
  <dcterms:modified xsi:type="dcterms:W3CDTF">2024-09-27T01:34:39Z</dcterms:modified>
</cp:coreProperties>
</file>